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9" r:id="rId3"/>
    <p:sldId id="258" r:id="rId4"/>
    <p:sldId id="260" r:id="rId5"/>
    <p:sldId id="261" r:id="rId6"/>
    <p:sldId id="262" r:id="rId7"/>
    <p:sldId id="265" r:id="rId8"/>
    <p:sldId id="264" r:id="rId9"/>
    <p:sldId id="266" r:id="rId10"/>
    <p:sldId id="268" r:id="rId11"/>
    <p:sldId id="269" r:id="rId12"/>
    <p:sldId id="273" r:id="rId13"/>
    <p:sldId id="276" r:id="rId14"/>
    <p:sldId id="279" r:id="rId15"/>
    <p:sldId id="286" r:id="rId16"/>
    <p:sldId id="280" r:id="rId17"/>
    <p:sldId id="281" r:id="rId18"/>
    <p:sldId id="284" r:id="rId19"/>
    <p:sldId id="282" r:id="rId20"/>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00FF"/>
    <a:srgbClr val="FFFF99"/>
    <a:srgbClr val="9DC3E6"/>
    <a:srgbClr val="FFFF66"/>
    <a:srgbClr val="0000FF"/>
    <a:srgbClr val="EABD1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102"/>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 2"/>
          <p:cNvSpPr>
            <a:spLocks noGrp="1"/>
          </p:cNvSpPr>
          <p:nvPr>
            <p:ph type="dt" idx="1"/>
          </p:nvPr>
        </p:nvSpPr>
        <p:spPr>
          <a:xfrm>
            <a:off x="3850442" y="0"/>
            <a:ext cx="2945660" cy="496332"/>
          </a:xfrm>
          <a:prstGeom prst="rect">
            <a:avLst/>
          </a:prstGeom>
        </p:spPr>
        <p:txBody>
          <a:bodyPr vert="horz" lIns="92108" tIns="46054" rIns="92108" bIns="46054" rtlCol="0"/>
          <a:lstStyle>
            <a:lvl1pPr algn="r">
              <a:defRPr sz="1200"/>
            </a:lvl1pPr>
          </a:lstStyle>
          <a:p>
            <a:fld id="{3DB7F7FF-C437-48A4-9BEB-636A9BF4E953}" type="datetimeFigureOut">
              <a:rPr kumimoji="1" lang="ja-JP" altLang="en-US" smtClean="0"/>
              <a:pPr/>
              <a:t>2015/9/8</a:t>
            </a:fld>
            <a:endParaRPr kumimoji="1" lang="ja-JP" altLang="en-US"/>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08" tIns="46054" rIns="92108" bIns="46054" rtlCol="0" anchor="ctr"/>
          <a:lstStyle/>
          <a:p>
            <a:endParaRPr lang="ja-JP" altLang="en-US"/>
          </a:p>
        </p:txBody>
      </p:sp>
      <p:sp>
        <p:nvSpPr>
          <p:cNvPr id="5" name="ノート プレースホルダ 4"/>
          <p:cNvSpPr>
            <a:spLocks noGrp="1"/>
          </p:cNvSpPr>
          <p:nvPr>
            <p:ph type="body" sz="quarter" idx="3"/>
          </p:nvPr>
        </p:nvSpPr>
        <p:spPr>
          <a:xfrm>
            <a:off x="679768" y="4715154"/>
            <a:ext cx="5438140" cy="4466987"/>
          </a:xfrm>
          <a:prstGeom prst="rect">
            <a:avLst/>
          </a:prstGeom>
        </p:spPr>
        <p:txBody>
          <a:bodyPr vert="horz" lIns="92108" tIns="46054" rIns="92108" bIns="46054"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28583"/>
            <a:ext cx="2945660" cy="496332"/>
          </a:xfrm>
          <a:prstGeom prst="rect">
            <a:avLst/>
          </a:prstGeom>
        </p:spPr>
        <p:txBody>
          <a:bodyPr vert="horz" lIns="92108" tIns="46054" rIns="92108" bIns="46054"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0442" y="9428583"/>
            <a:ext cx="2945660" cy="496332"/>
          </a:xfrm>
          <a:prstGeom prst="rect">
            <a:avLst/>
          </a:prstGeom>
        </p:spPr>
        <p:txBody>
          <a:bodyPr vert="horz" lIns="92108" tIns="46054" rIns="92108" bIns="46054" rtlCol="0" anchor="b"/>
          <a:lstStyle>
            <a:lvl1pPr algn="r">
              <a:defRPr sz="1200"/>
            </a:lvl1pPr>
          </a:lstStyle>
          <a:p>
            <a:fld id="{56F87F53-7084-471F-A924-19953F19304B}" type="slidenum">
              <a:rPr kumimoji="1" lang="ja-JP" altLang="en-US" smtClean="0"/>
              <a:pPr/>
              <a:t>&lt;#&gt;</a:t>
            </a:fld>
            <a:endParaRPr kumimoji="1" lang="ja-JP" altLang="en-US"/>
          </a:p>
        </p:txBody>
      </p:sp>
    </p:spTree>
    <p:extLst>
      <p:ext uri="{BB962C8B-B14F-4D97-AF65-F5344CB8AC3E}">
        <p14:creationId xmlns:p14="http://schemas.microsoft.com/office/powerpoint/2010/main" xmlns="" val="16187339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65EE953-F658-49F5-A156-58F3EE6A887B}" type="datetimeFigureOut">
              <a:rPr kumimoji="1" lang="ja-JP" altLang="en-US" smtClean="0"/>
              <a:pPr/>
              <a:t>2015/9/8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EF9716B-243D-4629-AEF6-AC72B6085AF3}"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65EE953-F658-49F5-A156-58F3EE6A887B}" type="datetimeFigureOut">
              <a:rPr kumimoji="1" lang="ja-JP" altLang="en-US" smtClean="0"/>
              <a:pPr/>
              <a:t>2015/9/8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EF9716B-243D-4629-AEF6-AC72B6085AF3}"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65EE953-F658-49F5-A156-58F3EE6A887B}" type="datetimeFigureOut">
              <a:rPr kumimoji="1" lang="ja-JP" altLang="en-US" smtClean="0"/>
              <a:pPr/>
              <a:t>2015/9/8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EF9716B-243D-4629-AEF6-AC72B6085AF3}"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65EE953-F658-49F5-A156-58F3EE6A887B}" type="datetimeFigureOut">
              <a:rPr kumimoji="1" lang="ja-JP" altLang="en-US" smtClean="0"/>
              <a:pPr/>
              <a:t>2015/9/8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EF9716B-243D-4629-AEF6-AC72B6085AF3}"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65EE953-F658-49F5-A156-58F3EE6A887B}" type="datetimeFigureOut">
              <a:rPr kumimoji="1" lang="ja-JP" altLang="en-US" smtClean="0"/>
              <a:pPr/>
              <a:t>2015/9/8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EF9716B-243D-4629-AEF6-AC72B6085AF3}"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65EE953-F658-49F5-A156-58F3EE6A887B}" type="datetimeFigureOut">
              <a:rPr kumimoji="1" lang="ja-JP" altLang="en-US" smtClean="0"/>
              <a:pPr/>
              <a:t>2015/9/8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EF9716B-243D-4629-AEF6-AC72B6085AF3}"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65EE953-F658-49F5-A156-58F3EE6A887B}" type="datetimeFigureOut">
              <a:rPr kumimoji="1" lang="ja-JP" altLang="en-US" smtClean="0"/>
              <a:pPr/>
              <a:t>2015/9/8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EF9716B-243D-4629-AEF6-AC72B6085AF3}"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65EE953-F658-49F5-A156-58F3EE6A887B}" type="datetimeFigureOut">
              <a:rPr kumimoji="1" lang="ja-JP" altLang="en-US" smtClean="0"/>
              <a:pPr/>
              <a:t>2015/9/8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EF9716B-243D-4629-AEF6-AC72B6085AF3}"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65EE953-F658-49F5-A156-58F3EE6A887B}" type="datetimeFigureOut">
              <a:rPr kumimoji="1" lang="ja-JP" altLang="en-US" smtClean="0"/>
              <a:pPr/>
              <a:t>2015/9/8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FEF9716B-243D-4629-AEF6-AC72B6085AF3}"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EF9716B-243D-4629-AEF6-AC72B6085AF3}" type="slidenum">
              <a:rPr kumimoji="1" lang="ja-JP" altLang="en-US" smtClean="0"/>
              <a:pPr/>
              <a:t>&lt;#&gt;</a:t>
            </a:fld>
            <a:endParaRPr kumimoji="1" lang="ja-JP" altLang="en-US"/>
          </a:p>
        </p:txBody>
      </p:sp>
      <p:pic>
        <p:nvPicPr>
          <p:cNvPr id="6" name="図 5" descr="kurate-1.jpg"/>
          <p:cNvPicPr>
            <a:picLocks noChangeAspect="1"/>
          </p:cNvPicPr>
          <p:nvPr userDrawn="1"/>
        </p:nvPicPr>
        <p:blipFill>
          <a:blip r:embed="rId2" cstate="print"/>
          <a:stretch>
            <a:fillRect/>
          </a:stretch>
        </p:blipFill>
        <p:spPr>
          <a:xfrm>
            <a:off x="0" y="6406139"/>
            <a:ext cx="1283248" cy="45186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65EE953-F658-49F5-A156-58F3EE6A887B}" type="datetimeFigureOut">
              <a:rPr kumimoji="1" lang="ja-JP" altLang="en-US" smtClean="0"/>
              <a:pPr/>
              <a:t>2015/9/8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FEF9716B-243D-4629-AEF6-AC72B6085AF3}"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65EE953-F658-49F5-A156-58F3EE6A887B}" type="datetimeFigureOut">
              <a:rPr kumimoji="1" lang="ja-JP" altLang="en-US" smtClean="0"/>
              <a:pPr/>
              <a:t>2015/9/8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EF9716B-243D-4629-AEF6-AC72B6085AF3}"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EE953-F658-49F5-A156-58F3EE6A887B}" type="datetimeFigureOut">
              <a:rPr kumimoji="1" lang="ja-JP" altLang="en-US" smtClean="0"/>
              <a:pPr/>
              <a:t>2015/9/8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9716B-243D-4629-AEF6-AC72B6085AF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23436;&#25104;&#21205;&#30011;/&#12459;&#12524;&#12483;&#12472;&#23398;&#29983;&#12398;&#26085;&#24120;&#65288;&#23436;&#25104;&#29256;6&#65289;.mp4"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23436;&#25104;&#21205;&#30011;/waseda_150503_finish2.mp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F:\2014.4.23\&#38797;&#25163;&#12422;&#12383;&#12363;&#31119;&#31049;&#20250;&#65288;&#31119;&#23713;&#20107;&#26989;&#26412;&#37096;&#65289;\&#12459;&#12524;&#12483;&#12472;&#12503;&#12524;&#12476;&#12531;&#12487;&#12540;&#12479;\&#23436;&#25104;&#21205;&#30011;\Think%20College(&#25913;&#35330;&#23436;&#25104;&#29256;5).mp4" TargetMode="External"/><Relationship Id="rId5" Type="http://schemas.openxmlformats.org/officeDocument/2006/relationships/image" Target="../media/image13.jpeg"/><Relationship Id="rId4" Type="http://schemas.microsoft.com/office/2007/relationships/media" Target="file:///F:\2014.4.23\&#38797;&#25163;&#12422;&#12383;&#12363;&#31119;&#31049;&#20250;&#65288;&#31119;&#23713;&#20107;&#26989;&#26412;&#37096;&#65289;\&#12459;&#12524;&#12483;&#12472;&#12503;&#12524;&#12476;&#12531;&#12487;&#12540;&#12479;\&#23436;&#25104;&#21205;&#30011;\Think%20College(&#25913;&#35330;&#23436;&#25104;&#29256;5).mp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1772816"/>
            <a:ext cx="4606280" cy="434479"/>
          </a:xfrm>
        </p:spPr>
        <p:txBody>
          <a:bodyPr>
            <a:normAutofit/>
          </a:bodyPr>
          <a:lstStyle/>
          <a:p>
            <a:pPr algn="l"/>
            <a:r>
              <a:rPr kumimoji="1" lang="ja-JP" altLang="en-US" sz="2000" dirty="0" err="1" smtClean="0">
                <a:solidFill>
                  <a:srgbClr val="0000FF"/>
                </a:solidFill>
              </a:rPr>
              <a:t>障がい</a:t>
            </a:r>
            <a:r>
              <a:rPr kumimoji="1" lang="ja-JP" altLang="en-US" sz="2000" dirty="0" smtClean="0">
                <a:solidFill>
                  <a:srgbClr val="0000FF"/>
                </a:solidFill>
              </a:rPr>
              <a:t>者所得倍増議員連盟ヒアリング</a:t>
            </a:r>
            <a:endParaRPr kumimoji="1" lang="ja-JP" altLang="en-US" sz="2000" dirty="0">
              <a:solidFill>
                <a:srgbClr val="0000FF"/>
              </a:solidFill>
            </a:endParaRPr>
          </a:p>
        </p:txBody>
      </p:sp>
      <p:sp>
        <p:nvSpPr>
          <p:cNvPr id="3" name="サブタイトル 2"/>
          <p:cNvSpPr>
            <a:spLocks noGrp="1"/>
          </p:cNvSpPr>
          <p:nvPr>
            <p:ph type="subTitle" idx="1"/>
          </p:nvPr>
        </p:nvSpPr>
        <p:spPr>
          <a:xfrm>
            <a:off x="3923928" y="5733256"/>
            <a:ext cx="4136504" cy="769640"/>
          </a:xfrm>
        </p:spPr>
        <p:txBody>
          <a:bodyPr>
            <a:noAutofit/>
          </a:bodyPr>
          <a:lstStyle/>
          <a:p>
            <a:pPr algn="l"/>
            <a:r>
              <a:rPr kumimoji="1" lang="ja-JP" altLang="en-US" sz="2000" dirty="0" smtClean="0">
                <a:solidFill>
                  <a:schemeClr val="tx1"/>
                </a:solidFill>
                <a:latin typeface="+mn-ea"/>
              </a:rPr>
              <a:t>平成</a:t>
            </a:r>
            <a:r>
              <a:rPr kumimoji="1" lang="en-US" altLang="ja-JP" sz="2000" dirty="0" smtClean="0">
                <a:solidFill>
                  <a:schemeClr val="tx1"/>
                </a:solidFill>
                <a:latin typeface="+mn-ea"/>
              </a:rPr>
              <a:t>27</a:t>
            </a:r>
            <a:r>
              <a:rPr kumimoji="1" lang="ja-JP" altLang="en-US" sz="2000" dirty="0" smtClean="0">
                <a:solidFill>
                  <a:schemeClr val="tx1"/>
                </a:solidFill>
                <a:latin typeface="+mn-ea"/>
              </a:rPr>
              <a:t>年</a:t>
            </a:r>
            <a:r>
              <a:rPr kumimoji="1" lang="en-US" altLang="ja-JP" sz="2000" dirty="0" smtClean="0">
                <a:solidFill>
                  <a:schemeClr val="tx1"/>
                </a:solidFill>
                <a:latin typeface="+mn-ea"/>
              </a:rPr>
              <a:t>9</a:t>
            </a:r>
            <a:r>
              <a:rPr kumimoji="1" lang="ja-JP" altLang="en-US" sz="2000" dirty="0" smtClean="0">
                <a:solidFill>
                  <a:schemeClr val="tx1"/>
                </a:solidFill>
                <a:latin typeface="+mn-ea"/>
              </a:rPr>
              <a:t>月</a:t>
            </a:r>
            <a:r>
              <a:rPr kumimoji="1" lang="en-US" altLang="ja-JP" sz="2000" dirty="0" smtClean="0">
                <a:solidFill>
                  <a:schemeClr val="tx1"/>
                </a:solidFill>
                <a:latin typeface="+mn-ea"/>
              </a:rPr>
              <a:t>10</a:t>
            </a:r>
            <a:r>
              <a:rPr kumimoji="1" lang="ja-JP" altLang="en-US" sz="2000" dirty="0" smtClean="0">
                <a:solidFill>
                  <a:schemeClr val="tx1"/>
                </a:solidFill>
                <a:latin typeface="+mn-ea"/>
              </a:rPr>
              <a:t>日</a:t>
            </a:r>
            <a:endParaRPr kumimoji="1" lang="en-US" altLang="ja-JP" sz="2000" dirty="0" smtClean="0">
              <a:solidFill>
                <a:schemeClr val="tx1"/>
              </a:solidFill>
              <a:latin typeface="+mn-ea"/>
            </a:endParaRPr>
          </a:p>
          <a:p>
            <a:pPr algn="l"/>
            <a:r>
              <a:rPr lang="ja-JP" altLang="en-US" sz="2000" dirty="0">
                <a:solidFill>
                  <a:schemeClr val="tx1"/>
                </a:solidFill>
                <a:latin typeface="+mn-ea"/>
              </a:rPr>
              <a:t>社会福祉法人鞍手ゆたか福祉会</a:t>
            </a:r>
            <a:endParaRPr kumimoji="1" lang="ja-JP" altLang="en-US" sz="2000" dirty="0">
              <a:solidFill>
                <a:schemeClr val="tx1"/>
              </a:solidFill>
              <a:latin typeface="+mn-ea"/>
            </a:endParaRPr>
          </a:p>
        </p:txBody>
      </p:sp>
      <p:sp>
        <p:nvSpPr>
          <p:cNvPr id="4" name="テキスト ボックス 3"/>
          <p:cNvSpPr txBox="1"/>
          <p:nvPr/>
        </p:nvSpPr>
        <p:spPr>
          <a:xfrm>
            <a:off x="179512" y="188640"/>
            <a:ext cx="8784976" cy="432048"/>
          </a:xfrm>
          <a:prstGeom prst="rect">
            <a:avLst/>
          </a:prstGeom>
          <a:solidFill>
            <a:srgbClr val="0070C0"/>
          </a:solidFill>
        </p:spPr>
        <p:txBody>
          <a:bodyPr wrap="square" rtlCol="0">
            <a:noAutofit/>
          </a:bodyPr>
          <a:lstStyle/>
          <a:p>
            <a:pPr algn="r"/>
            <a:r>
              <a:rPr kumimoji="1" lang="ja-JP" altLang="en-US" sz="2000" dirty="0" smtClean="0">
                <a:solidFill>
                  <a:schemeClr val="bg1"/>
                </a:solidFill>
                <a:ea typeface="ＤＦ平成ゴシック体W5" pitchFamily="1" charset="-128"/>
              </a:rPr>
              <a:t>－人としてのゆたかさを創造する－</a:t>
            </a:r>
            <a:endParaRPr kumimoji="1" lang="ja-JP" altLang="en-US" sz="2000" dirty="0">
              <a:solidFill>
                <a:schemeClr val="bg1"/>
              </a:solidFill>
              <a:ea typeface="ＤＦ平成ゴシック体W5" pitchFamily="1" charset="-128"/>
            </a:endParaRPr>
          </a:p>
        </p:txBody>
      </p:sp>
      <p:pic>
        <p:nvPicPr>
          <p:cNvPr id="1026" name="Picture 2"/>
          <p:cNvPicPr>
            <a:picLocks noChangeAspect="1" noChangeArrowheads="1"/>
          </p:cNvPicPr>
          <p:nvPr/>
        </p:nvPicPr>
        <p:blipFill>
          <a:blip r:embed="rId2" cstate="print"/>
          <a:srcRect/>
          <a:stretch>
            <a:fillRect/>
          </a:stretch>
        </p:blipFill>
        <p:spPr bwMode="auto">
          <a:xfrm>
            <a:off x="7452320" y="764704"/>
            <a:ext cx="1422648" cy="1340572"/>
          </a:xfrm>
          <a:prstGeom prst="rect">
            <a:avLst/>
          </a:prstGeom>
          <a:noFill/>
          <a:ln w="9525">
            <a:noFill/>
            <a:miter lim="800000"/>
            <a:headEnd/>
            <a:tailEnd/>
          </a:ln>
        </p:spPr>
      </p:pic>
      <p:sp>
        <p:nvSpPr>
          <p:cNvPr id="7" name="テキスト ボックス 6"/>
          <p:cNvSpPr txBox="1"/>
          <p:nvPr/>
        </p:nvSpPr>
        <p:spPr>
          <a:xfrm>
            <a:off x="755576" y="2420888"/>
            <a:ext cx="7344816" cy="707886"/>
          </a:xfrm>
          <a:prstGeom prst="rect">
            <a:avLst/>
          </a:prstGeom>
          <a:noFill/>
        </p:spPr>
        <p:txBody>
          <a:bodyPr wrap="square" rtlCol="0">
            <a:spAutoFit/>
          </a:bodyPr>
          <a:lstStyle/>
          <a:p>
            <a:r>
              <a:rPr kumimoji="1" lang="ja-JP" altLang="en-US" sz="4000" dirty="0" smtClean="0">
                <a:ea typeface="ＤＦ特太ゴシック体" pitchFamily="1" charset="-128"/>
              </a:rPr>
              <a:t>知的</a:t>
            </a:r>
            <a:r>
              <a:rPr kumimoji="1" lang="ja-JP" altLang="en-US" sz="4000" dirty="0" err="1" smtClean="0">
                <a:ea typeface="ＤＦ特太ゴシック体" pitchFamily="1" charset="-128"/>
              </a:rPr>
              <a:t>障がい</a:t>
            </a:r>
            <a:r>
              <a:rPr kumimoji="1" lang="ja-JP" altLang="en-US" sz="4000" dirty="0" smtClean="0">
                <a:ea typeface="ＤＦ特太ゴシック体" pitchFamily="1" charset="-128"/>
              </a:rPr>
              <a:t>者の大学創造への道</a:t>
            </a:r>
            <a:endParaRPr kumimoji="1" lang="ja-JP" altLang="en-US" sz="4000" dirty="0">
              <a:ea typeface="ＤＦ特太ゴシック体" pitchFamily="1" charset="-128"/>
            </a:endParaRPr>
          </a:p>
        </p:txBody>
      </p:sp>
      <p:pic>
        <p:nvPicPr>
          <p:cNvPr id="1027" name="Picture 3"/>
          <p:cNvPicPr>
            <a:picLocks noChangeAspect="1" noChangeArrowheads="1"/>
          </p:cNvPicPr>
          <p:nvPr/>
        </p:nvPicPr>
        <p:blipFill>
          <a:blip r:embed="rId3" cstate="print"/>
          <a:srcRect/>
          <a:stretch>
            <a:fillRect/>
          </a:stretch>
        </p:blipFill>
        <p:spPr bwMode="auto">
          <a:xfrm>
            <a:off x="5724128" y="3443151"/>
            <a:ext cx="1800200" cy="1917971"/>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83568" y="3501008"/>
            <a:ext cx="1637168" cy="2687603"/>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7884368" y="5733256"/>
            <a:ext cx="1047089" cy="76786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Autofit/>
          </a:bodyPr>
          <a:lstStyle/>
          <a:p>
            <a:pPr algn="l"/>
            <a:r>
              <a:rPr kumimoji="1" lang="ja-JP" altLang="en-US" sz="2400" dirty="0" smtClean="0"/>
              <a:t>「カレッジ」で学ぶ青年たち</a:t>
            </a:r>
            <a:endParaRPr kumimoji="1" lang="ja-JP" altLang="en-US" sz="2400" dirty="0"/>
          </a:p>
        </p:txBody>
      </p:sp>
      <p:cxnSp>
        <p:nvCxnSpPr>
          <p:cNvPr id="4" name="直線コネクタ 3"/>
          <p:cNvCxnSpPr/>
          <p:nvPr/>
        </p:nvCxnSpPr>
        <p:spPr>
          <a:xfrm>
            <a:off x="323528" y="836712"/>
            <a:ext cx="8496944" cy="0"/>
          </a:xfrm>
          <a:prstGeom prst="line">
            <a:avLst/>
          </a:prstGeom>
          <a:ln w="889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1" y="6208258"/>
            <a:ext cx="1835696" cy="649742"/>
          </a:xfrm>
          <a:prstGeom prst="rect">
            <a:avLst/>
          </a:prstGeom>
          <a:noFill/>
          <a:ln w="9525">
            <a:noFill/>
            <a:miter lim="800000"/>
            <a:headEnd/>
            <a:tailEnd/>
          </a:ln>
        </p:spPr>
      </p:pic>
      <p:sp>
        <p:nvSpPr>
          <p:cNvPr id="9" name="テキスト ボックス 8"/>
          <p:cNvSpPr txBox="1">
            <a:spLocks noChangeArrowheads="1"/>
          </p:cNvSpPr>
          <p:nvPr/>
        </p:nvSpPr>
        <p:spPr bwMode="auto">
          <a:xfrm>
            <a:off x="1835696" y="6237312"/>
            <a:ext cx="7128792" cy="400110"/>
          </a:xfrm>
          <a:prstGeom prst="rect">
            <a:avLst/>
          </a:prstGeom>
          <a:noFill/>
          <a:ln w="9525">
            <a:noFill/>
            <a:miter lim="800000"/>
            <a:headEnd/>
            <a:tailEnd/>
          </a:ln>
        </p:spPr>
        <p:txBody>
          <a:bodyPr wrap="square">
            <a:spAutoFit/>
          </a:bodyPr>
          <a:lstStyle/>
          <a:p>
            <a:pPr algn="r" eaLnBrk="0" fontAlgn="base" hangingPunct="0">
              <a:spcBef>
                <a:spcPct val="0"/>
              </a:spcBef>
              <a:spcAft>
                <a:spcPct val="0"/>
              </a:spcAft>
            </a:pPr>
            <a:r>
              <a:rPr lang="ja-JP" altLang="en-US" sz="2000" b="1" dirty="0" smtClean="0">
                <a:solidFill>
                  <a:srgbClr val="FF0000"/>
                </a:solidFill>
                <a:latin typeface="Tahoma" pitchFamily="34" charset="0"/>
              </a:rPr>
              <a:t>現在８４人の知的</a:t>
            </a:r>
            <a:r>
              <a:rPr lang="ja-JP" altLang="en-US" sz="2000" b="1" dirty="0" err="1" smtClean="0">
                <a:solidFill>
                  <a:srgbClr val="FF0000"/>
                </a:solidFill>
                <a:latin typeface="Tahoma" pitchFamily="34" charset="0"/>
              </a:rPr>
              <a:t>障がい</a:t>
            </a:r>
            <a:r>
              <a:rPr lang="ja-JP" altLang="en-US" sz="2000" b="1" dirty="0" smtClean="0">
                <a:solidFill>
                  <a:srgbClr val="FF0000"/>
                </a:solidFill>
                <a:latin typeface="Tahoma" pitchFamily="34" charset="0"/>
              </a:rPr>
              <a:t>者がカレッジ</a:t>
            </a:r>
            <a:r>
              <a:rPr lang="ja-JP" altLang="en-US" sz="2000" b="1" dirty="0">
                <a:solidFill>
                  <a:srgbClr val="FF0000"/>
                </a:solidFill>
                <a:latin typeface="Tahoma" pitchFamily="34" charset="0"/>
              </a:rPr>
              <a:t>で青春を謳歌して</a:t>
            </a:r>
            <a:r>
              <a:rPr lang="ja-JP" altLang="en-US" sz="2000" b="1" dirty="0" smtClean="0">
                <a:solidFill>
                  <a:srgbClr val="FF0000"/>
                </a:solidFill>
                <a:latin typeface="Tahoma" pitchFamily="34" charset="0"/>
              </a:rPr>
              <a:t>います。</a:t>
            </a:r>
            <a:endParaRPr lang="ja-JP" altLang="en-US" sz="2000" b="1" dirty="0">
              <a:solidFill>
                <a:srgbClr val="FF0000"/>
              </a:solidFill>
              <a:latin typeface="Tahoma" pitchFamily="34" charset="0"/>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4" y="980728"/>
            <a:ext cx="8244408" cy="3085221"/>
          </a:xfrm>
          <a:prstGeom prst="rect">
            <a:avLst/>
          </a:prstGeom>
        </p:spPr>
      </p:pic>
      <p:sp>
        <p:nvSpPr>
          <p:cNvPr id="17" name="テキスト ボックス 14"/>
          <p:cNvSpPr txBox="1">
            <a:spLocks noChangeArrowheads="1"/>
          </p:cNvSpPr>
          <p:nvPr/>
        </p:nvSpPr>
        <p:spPr bwMode="auto">
          <a:xfrm>
            <a:off x="179512" y="4149080"/>
            <a:ext cx="1656184" cy="1944216"/>
          </a:xfrm>
          <a:prstGeom prst="rect">
            <a:avLst/>
          </a:prstGeom>
          <a:solidFill>
            <a:srgbClr val="FFFF00"/>
          </a:solidFill>
          <a:ln w="9525">
            <a:noFill/>
            <a:miter lim="800000"/>
            <a:headEnd/>
            <a:tailEnd/>
          </a:ln>
        </p:spPr>
        <p:txBody>
          <a:bodyPr wrap="square">
            <a:noAutofit/>
          </a:bodyPr>
          <a:lstStyle/>
          <a:p>
            <a:pPr algn="ctr" fontAlgn="base">
              <a:spcBef>
                <a:spcPct val="0"/>
              </a:spcBef>
              <a:spcAft>
                <a:spcPct val="0"/>
              </a:spcAft>
            </a:pPr>
            <a:r>
              <a:rPr lang="ja-JP" altLang="en-US" b="1" dirty="0">
                <a:solidFill>
                  <a:srgbClr val="FF0000"/>
                </a:solidFill>
                <a:latin typeface="Tahoma" pitchFamily="34" charset="0"/>
              </a:rPr>
              <a:t>カレッジ</a:t>
            </a:r>
            <a:r>
              <a:rPr lang="ja-JP" altLang="en-US" b="1" dirty="0" smtClean="0">
                <a:solidFill>
                  <a:srgbClr val="FF0000"/>
                </a:solidFill>
                <a:latin typeface="Tahoma" pitchFamily="34" charset="0"/>
              </a:rPr>
              <a:t>福岡</a:t>
            </a:r>
            <a:endParaRPr lang="en-US" altLang="ja-JP" b="1" dirty="0" smtClean="0">
              <a:solidFill>
                <a:srgbClr val="FF0000"/>
              </a:solidFill>
              <a:latin typeface="Tahoma" pitchFamily="34" charset="0"/>
            </a:endParaRPr>
          </a:p>
          <a:p>
            <a:pPr algn="ctr" fontAlgn="base">
              <a:spcBef>
                <a:spcPct val="0"/>
              </a:spcBef>
              <a:spcAft>
                <a:spcPct val="0"/>
              </a:spcAft>
            </a:pPr>
            <a:endParaRPr lang="en-US" altLang="ja-JP" sz="1400" dirty="0" smtClean="0">
              <a:solidFill>
                <a:srgbClr val="0000FF"/>
              </a:solidFill>
              <a:latin typeface="Tahoma" pitchFamily="34" charset="0"/>
            </a:endParaRPr>
          </a:p>
          <a:p>
            <a:pPr algn="ctr" fontAlgn="base">
              <a:spcBef>
                <a:spcPct val="0"/>
              </a:spcBef>
              <a:spcAft>
                <a:spcPct val="0"/>
              </a:spcAft>
            </a:pPr>
            <a:r>
              <a:rPr lang="ja-JP" altLang="en-US" sz="1400" dirty="0" smtClean="0">
                <a:solidFill>
                  <a:srgbClr val="0000FF"/>
                </a:solidFill>
                <a:latin typeface="Tahoma" pitchFamily="34" charset="0"/>
              </a:rPr>
              <a:t>１年生　　６人</a:t>
            </a:r>
            <a:endParaRPr lang="en-US" altLang="ja-JP" sz="1400" dirty="0" smtClean="0">
              <a:solidFill>
                <a:srgbClr val="0000FF"/>
              </a:solidFill>
              <a:latin typeface="Tahoma" pitchFamily="34" charset="0"/>
            </a:endParaRPr>
          </a:p>
          <a:p>
            <a:pPr algn="ctr" fontAlgn="base">
              <a:spcBef>
                <a:spcPct val="0"/>
              </a:spcBef>
              <a:spcAft>
                <a:spcPct val="0"/>
              </a:spcAft>
            </a:pPr>
            <a:r>
              <a:rPr lang="ja-JP" altLang="en-US" sz="1400" dirty="0" smtClean="0">
                <a:solidFill>
                  <a:srgbClr val="0000FF"/>
                </a:solidFill>
                <a:latin typeface="Tahoma" pitchFamily="34" charset="0"/>
              </a:rPr>
              <a:t>２年生　　７人</a:t>
            </a:r>
            <a:endParaRPr lang="en-US" altLang="ja-JP" sz="1400" dirty="0" smtClean="0">
              <a:solidFill>
                <a:srgbClr val="0000FF"/>
              </a:solidFill>
              <a:latin typeface="Tahoma" pitchFamily="34" charset="0"/>
            </a:endParaRPr>
          </a:p>
          <a:p>
            <a:pPr algn="ctr" fontAlgn="base">
              <a:spcBef>
                <a:spcPct val="0"/>
              </a:spcBef>
              <a:spcAft>
                <a:spcPct val="0"/>
              </a:spcAft>
            </a:pPr>
            <a:r>
              <a:rPr lang="ja-JP" altLang="en-US" sz="1400" dirty="0" smtClean="0">
                <a:solidFill>
                  <a:srgbClr val="0000FF"/>
                </a:solidFill>
                <a:latin typeface="Tahoma" pitchFamily="34" charset="0"/>
              </a:rPr>
              <a:t>３年生　１２人</a:t>
            </a:r>
            <a:endParaRPr lang="en-US" altLang="ja-JP" sz="1400" dirty="0" smtClean="0">
              <a:solidFill>
                <a:srgbClr val="0000FF"/>
              </a:solidFill>
              <a:latin typeface="Tahoma" pitchFamily="34" charset="0"/>
            </a:endParaRPr>
          </a:p>
          <a:p>
            <a:pPr algn="ctr" fontAlgn="base">
              <a:spcBef>
                <a:spcPct val="0"/>
              </a:spcBef>
              <a:spcAft>
                <a:spcPct val="0"/>
              </a:spcAft>
            </a:pPr>
            <a:r>
              <a:rPr lang="ja-JP" altLang="en-US" sz="1400" dirty="0" smtClean="0">
                <a:solidFill>
                  <a:srgbClr val="0000FF"/>
                </a:solidFill>
                <a:latin typeface="Tahoma" pitchFamily="34" charset="0"/>
              </a:rPr>
              <a:t>４年生　　３人</a:t>
            </a:r>
            <a:endParaRPr lang="en-US" altLang="ja-JP" sz="1400" dirty="0" smtClean="0">
              <a:solidFill>
                <a:srgbClr val="0000FF"/>
              </a:solidFill>
              <a:latin typeface="Tahoma" pitchFamily="34" charset="0"/>
            </a:endParaRPr>
          </a:p>
          <a:p>
            <a:pPr algn="ctr" fontAlgn="base">
              <a:spcBef>
                <a:spcPct val="0"/>
              </a:spcBef>
              <a:spcAft>
                <a:spcPct val="0"/>
              </a:spcAft>
            </a:pPr>
            <a:endParaRPr lang="en-US" altLang="ja-JP" sz="1400" dirty="0" smtClean="0">
              <a:solidFill>
                <a:srgbClr val="0000FF"/>
              </a:solidFill>
              <a:latin typeface="Tahoma" pitchFamily="34" charset="0"/>
            </a:endParaRPr>
          </a:p>
          <a:p>
            <a:pPr algn="ctr" fontAlgn="base">
              <a:spcBef>
                <a:spcPct val="0"/>
              </a:spcBef>
              <a:spcAft>
                <a:spcPct val="0"/>
              </a:spcAft>
            </a:pPr>
            <a:r>
              <a:rPr lang="ja-JP" altLang="en-US" sz="1600" b="1" dirty="0" smtClean="0">
                <a:solidFill>
                  <a:srgbClr val="0000FF"/>
                </a:solidFill>
                <a:latin typeface="Tahoma" pitchFamily="34" charset="0"/>
              </a:rPr>
              <a:t>合計　２８人</a:t>
            </a:r>
            <a:endParaRPr lang="en-US" altLang="ja-JP" sz="1600" b="1" dirty="0">
              <a:solidFill>
                <a:srgbClr val="0000FF"/>
              </a:solidFill>
              <a:latin typeface="Tahoma" pitchFamily="34" charset="0"/>
            </a:endParaRPr>
          </a:p>
        </p:txBody>
      </p:sp>
      <p:sp>
        <p:nvSpPr>
          <p:cNvPr id="18" name="テキスト ボックス 15"/>
          <p:cNvSpPr txBox="1">
            <a:spLocks noChangeArrowheads="1"/>
          </p:cNvSpPr>
          <p:nvPr/>
        </p:nvSpPr>
        <p:spPr bwMode="auto">
          <a:xfrm>
            <a:off x="1835696" y="4149080"/>
            <a:ext cx="1849826" cy="1944216"/>
          </a:xfrm>
          <a:prstGeom prst="rect">
            <a:avLst/>
          </a:prstGeom>
          <a:solidFill>
            <a:schemeClr val="accent5">
              <a:lumMod val="40000"/>
              <a:lumOff val="60000"/>
            </a:schemeClr>
          </a:solidFill>
          <a:ln w="9525">
            <a:noFill/>
            <a:miter lim="800000"/>
            <a:headEnd/>
            <a:tailEnd/>
          </a:ln>
        </p:spPr>
        <p:txBody>
          <a:bodyPr wrap="square">
            <a:noAutofit/>
          </a:bodyPr>
          <a:lstStyle/>
          <a:p>
            <a:pPr algn="ctr" fontAlgn="base">
              <a:spcBef>
                <a:spcPct val="0"/>
              </a:spcBef>
              <a:spcAft>
                <a:spcPct val="0"/>
              </a:spcAft>
              <a:defRPr/>
            </a:pPr>
            <a:r>
              <a:rPr lang="ja-JP" altLang="en-US" b="1" dirty="0">
                <a:solidFill>
                  <a:srgbClr val="FF0000"/>
                </a:solidFill>
                <a:latin typeface="Tahoma" pitchFamily="34" charset="0"/>
              </a:rPr>
              <a:t>カレッジながさき</a:t>
            </a:r>
            <a:endParaRPr lang="en-US" altLang="ja-JP" b="1" dirty="0">
              <a:solidFill>
                <a:srgbClr val="FF0000"/>
              </a:solidFill>
              <a:latin typeface="Tahoma" pitchFamily="34" charset="0"/>
            </a:endParaRPr>
          </a:p>
          <a:p>
            <a:pPr algn="ctr" fontAlgn="base">
              <a:spcBef>
                <a:spcPct val="0"/>
              </a:spcBef>
              <a:spcAft>
                <a:spcPct val="0"/>
              </a:spcAft>
              <a:defRPr/>
            </a:pPr>
            <a:endParaRPr lang="en-US" altLang="ja-JP" sz="1400" dirty="0" smtClean="0">
              <a:solidFill>
                <a:srgbClr val="0000CC"/>
              </a:solidFill>
              <a:latin typeface="Tahoma" pitchFamily="34" charset="0"/>
            </a:endParaRPr>
          </a:p>
          <a:p>
            <a:pPr algn="ctr" fontAlgn="base">
              <a:spcBef>
                <a:spcPct val="0"/>
              </a:spcBef>
              <a:spcAft>
                <a:spcPct val="0"/>
              </a:spcAft>
              <a:defRPr/>
            </a:pPr>
            <a:r>
              <a:rPr lang="ja-JP" altLang="en-US" sz="1400" dirty="0" smtClean="0">
                <a:solidFill>
                  <a:srgbClr val="0000CC"/>
                </a:solidFill>
                <a:latin typeface="Tahoma" pitchFamily="34" charset="0"/>
              </a:rPr>
              <a:t>１年生　　８人</a:t>
            </a:r>
            <a:endParaRPr lang="en-US" altLang="ja-JP" sz="1400" dirty="0" smtClean="0">
              <a:solidFill>
                <a:srgbClr val="0000CC"/>
              </a:solidFill>
              <a:latin typeface="Tahoma" pitchFamily="34" charset="0"/>
            </a:endParaRPr>
          </a:p>
          <a:p>
            <a:pPr algn="ctr" fontAlgn="base">
              <a:spcBef>
                <a:spcPct val="0"/>
              </a:spcBef>
              <a:spcAft>
                <a:spcPct val="0"/>
              </a:spcAft>
              <a:defRPr/>
            </a:pPr>
            <a:r>
              <a:rPr lang="ja-JP" altLang="en-US" sz="1400" dirty="0" smtClean="0">
                <a:solidFill>
                  <a:srgbClr val="0000CC"/>
                </a:solidFill>
                <a:latin typeface="Tahoma" pitchFamily="34" charset="0"/>
              </a:rPr>
              <a:t>２年生　　２人</a:t>
            </a:r>
            <a:endParaRPr lang="en-US" altLang="ja-JP" sz="1400" dirty="0" smtClean="0">
              <a:solidFill>
                <a:srgbClr val="0000CC"/>
              </a:solidFill>
              <a:latin typeface="Tahoma" pitchFamily="34" charset="0"/>
            </a:endParaRPr>
          </a:p>
          <a:p>
            <a:pPr algn="ctr" fontAlgn="base">
              <a:spcBef>
                <a:spcPct val="0"/>
              </a:spcBef>
              <a:spcAft>
                <a:spcPct val="0"/>
              </a:spcAft>
              <a:defRPr/>
            </a:pPr>
            <a:r>
              <a:rPr lang="ja-JP" altLang="en-US" sz="1400" dirty="0" smtClean="0">
                <a:solidFill>
                  <a:srgbClr val="0000CC"/>
                </a:solidFill>
                <a:latin typeface="Tahoma" pitchFamily="34" charset="0"/>
              </a:rPr>
              <a:t>３年生　　５人</a:t>
            </a:r>
            <a:endParaRPr lang="en-US" altLang="ja-JP" sz="1400" dirty="0" smtClean="0">
              <a:solidFill>
                <a:srgbClr val="0000CC"/>
              </a:solidFill>
              <a:latin typeface="Tahoma" pitchFamily="34" charset="0"/>
            </a:endParaRPr>
          </a:p>
          <a:p>
            <a:pPr algn="ctr" fontAlgn="base">
              <a:spcBef>
                <a:spcPct val="0"/>
              </a:spcBef>
              <a:spcAft>
                <a:spcPct val="0"/>
              </a:spcAft>
              <a:defRPr/>
            </a:pPr>
            <a:endParaRPr lang="en-US" altLang="ja-JP" sz="1400" dirty="0" smtClean="0">
              <a:solidFill>
                <a:srgbClr val="0000CC"/>
              </a:solidFill>
              <a:latin typeface="Tahoma" pitchFamily="34" charset="0"/>
            </a:endParaRPr>
          </a:p>
          <a:p>
            <a:pPr algn="ctr" fontAlgn="base">
              <a:spcBef>
                <a:spcPct val="0"/>
              </a:spcBef>
              <a:spcAft>
                <a:spcPct val="0"/>
              </a:spcAft>
              <a:defRPr/>
            </a:pPr>
            <a:endParaRPr lang="en-US" altLang="ja-JP" sz="1400" dirty="0" smtClean="0">
              <a:solidFill>
                <a:srgbClr val="0000CC"/>
              </a:solidFill>
              <a:latin typeface="Tahoma" pitchFamily="34" charset="0"/>
            </a:endParaRPr>
          </a:p>
          <a:p>
            <a:pPr algn="ctr" fontAlgn="base">
              <a:spcBef>
                <a:spcPct val="0"/>
              </a:spcBef>
              <a:spcAft>
                <a:spcPct val="0"/>
              </a:spcAft>
              <a:defRPr/>
            </a:pPr>
            <a:r>
              <a:rPr lang="ja-JP" altLang="en-US" sz="1600" b="1" dirty="0" smtClean="0">
                <a:solidFill>
                  <a:srgbClr val="0000CC"/>
                </a:solidFill>
                <a:latin typeface="Tahoma" pitchFamily="34" charset="0"/>
              </a:rPr>
              <a:t>合計　１５人</a:t>
            </a:r>
            <a:endParaRPr lang="en-US" altLang="ja-JP" sz="2000" b="1" dirty="0" smtClean="0">
              <a:solidFill>
                <a:srgbClr val="FF0000"/>
              </a:solidFill>
              <a:latin typeface="Tahoma" pitchFamily="34" charset="0"/>
            </a:endParaRPr>
          </a:p>
        </p:txBody>
      </p:sp>
      <p:sp>
        <p:nvSpPr>
          <p:cNvPr id="19" name="テキスト ボックス 16"/>
          <p:cNvSpPr txBox="1">
            <a:spLocks noChangeArrowheads="1"/>
          </p:cNvSpPr>
          <p:nvPr/>
        </p:nvSpPr>
        <p:spPr bwMode="auto">
          <a:xfrm>
            <a:off x="3685522" y="4149080"/>
            <a:ext cx="1833271" cy="1944216"/>
          </a:xfrm>
          <a:prstGeom prst="rect">
            <a:avLst/>
          </a:prstGeom>
          <a:solidFill>
            <a:schemeClr val="tx2">
              <a:lumMod val="40000"/>
              <a:lumOff val="60000"/>
            </a:schemeClr>
          </a:solidFill>
          <a:ln w="9525">
            <a:noFill/>
            <a:miter lim="800000"/>
            <a:headEnd/>
            <a:tailEnd/>
          </a:ln>
        </p:spPr>
        <p:txBody>
          <a:bodyPr wrap="square">
            <a:noAutofit/>
          </a:bodyPr>
          <a:lstStyle/>
          <a:p>
            <a:pPr algn="ctr" fontAlgn="base">
              <a:spcBef>
                <a:spcPct val="0"/>
              </a:spcBef>
              <a:spcAft>
                <a:spcPct val="0"/>
              </a:spcAft>
              <a:defRPr/>
            </a:pPr>
            <a:r>
              <a:rPr lang="ja-JP" altLang="en-US" b="1" dirty="0">
                <a:solidFill>
                  <a:srgbClr val="FF0000"/>
                </a:solidFill>
                <a:latin typeface="Tahoma" pitchFamily="34" charset="0"/>
              </a:rPr>
              <a:t>カレッジ早稲田</a:t>
            </a:r>
            <a:endParaRPr lang="en-US" altLang="ja-JP" b="1" dirty="0">
              <a:solidFill>
                <a:srgbClr val="FF0000"/>
              </a:solidFill>
              <a:latin typeface="Tahoma" pitchFamily="34" charset="0"/>
            </a:endParaRPr>
          </a:p>
          <a:p>
            <a:pPr algn="ctr" fontAlgn="base">
              <a:spcBef>
                <a:spcPct val="0"/>
              </a:spcBef>
              <a:spcAft>
                <a:spcPct val="0"/>
              </a:spcAft>
              <a:defRPr/>
            </a:pPr>
            <a:endParaRPr lang="en-US" altLang="ja-JP" sz="1400" dirty="0" smtClean="0">
              <a:solidFill>
                <a:srgbClr val="0000CC"/>
              </a:solidFill>
              <a:latin typeface="Tahoma" pitchFamily="34" charset="0"/>
            </a:endParaRPr>
          </a:p>
          <a:p>
            <a:pPr algn="ctr" fontAlgn="base">
              <a:spcBef>
                <a:spcPct val="0"/>
              </a:spcBef>
              <a:spcAft>
                <a:spcPct val="0"/>
              </a:spcAft>
              <a:defRPr/>
            </a:pPr>
            <a:r>
              <a:rPr lang="ja-JP" altLang="en-US" sz="1400" dirty="0" smtClean="0">
                <a:solidFill>
                  <a:srgbClr val="0000CC"/>
                </a:solidFill>
                <a:latin typeface="Tahoma" pitchFamily="34" charset="0"/>
              </a:rPr>
              <a:t>１年生　１３人</a:t>
            </a:r>
            <a:endParaRPr lang="en-US" altLang="ja-JP" sz="1400" dirty="0" smtClean="0">
              <a:solidFill>
                <a:srgbClr val="0000CC"/>
              </a:solidFill>
              <a:latin typeface="Tahoma" pitchFamily="34" charset="0"/>
            </a:endParaRPr>
          </a:p>
          <a:p>
            <a:pPr algn="ctr" fontAlgn="base">
              <a:spcBef>
                <a:spcPct val="0"/>
              </a:spcBef>
              <a:spcAft>
                <a:spcPct val="0"/>
              </a:spcAft>
              <a:defRPr/>
            </a:pPr>
            <a:r>
              <a:rPr lang="ja-JP" altLang="en-US" sz="1400" dirty="0" smtClean="0">
                <a:solidFill>
                  <a:srgbClr val="0000CC"/>
                </a:solidFill>
                <a:latin typeface="Tahoma" pitchFamily="34" charset="0"/>
              </a:rPr>
              <a:t>２年生　１０人</a:t>
            </a:r>
            <a:endParaRPr lang="en-US" altLang="ja-JP" sz="1400" dirty="0" smtClean="0">
              <a:solidFill>
                <a:srgbClr val="0000CC"/>
              </a:solidFill>
              <a:latin typeface="Tahoma" pitchFamily="34" charset="0"/>
            </a:endParaRPr>
          </a:p>
          <a:p>
            <a:pPr algn="ctr" fontAlgn="base">
              <a:spcBef>
                <a:spcPct val="0"/>
              </a:spcBef>
              <a:spcAft>
                <a:spcPct val="0"/>
              </a:spcAft>
              <a:defRPr/>
            </a:pPr>
            <a:endParaRPr lang="en-US" altLang="ja-JP" sz="1400" dirty="0" smtClean="0">
              <a:solidFill>
                <a:srgbClr val="0000CC"/>
              </a:solidFill>
              <a:latin typeface="Tahoma" pitchFamily="34" charset="0"/>
            </a:endParaRPr>
          </a:p>
          <a:p>
            <a:pPr algn="ctr" fontAlgn="base">
              <a:spcBef>
                <a:spcPct val="0"/>
              </a:spcBef>
              <a:spcAft>
                <a:spcPct val="0"/>
              </a:spcAft>
              <a:defRPr/>
            </a:pPr>
            <a:endParaRPr lang="en-US" altLang="ja-JP" sz="1400" dirty="0" smtClean="0">
              <a:solidFill>
                <a:srgbClr val="0000CC"/>
              </a:solidFill>
              <a:latin typeface="Tahoma" pitchFamily="34" charset="0"/>
            </a:endParaRPr>
          </a:p>
          <a:p>
            <a:pPr algn="ctr" fontAlgn="base">
              <a:spcBef>
                <a:spcPct val="0"/>
              </a:spcBef>
              <a:spcAft>
                <a:spcPct val="0"/>
              </a:spcAft>
              <a:defRPr/>
            </a:pPr>
            <a:endParaRPr lang="en-US" altLang="ja-JP" sz="1400" dirty="0" smtClean="0">
              <a:solidFill>
                <a:srgbClr val="0000CC"/>
              </a:solidFill>
              <a:latin typeface="Tahoma" pitchFamily="34" charset="0"/>
            </a:endParaRPr>
          </a:p>
          <a:p>
            <a:pPr algn="ctr" fontAlgn="base">
              <a:spcBef>
                <a:spcPct val="0"/>
              </a:spcBef>
              <a:spcAft>
                <a:spcPct val="0"/>
              </a:spcAft>
              <a:defRPr/>
            </a:pPr>
            <a:r>
              <a:rPr lang="ja-JP" altLang="en-US" sz="1600" b="1" dirty="0" smtClean="0">
                <a:solidFill>
                  <a:srgbClr val="0000CC"/>
                </a:solidFill>
                <a:latin typeface="Tahoma" pitchFamily="34" charset="0"/>
              </a:rPr>
              <a:t>合計　２３人</a:t>
            </a:r>
            <a:endParaRPr lang="ja-JP" altLang="en-US" sz="2000" b="1" dirty="0">
              <a:solidFill>
                <a:srgbClr val="FF0000"/>
              </a:solidFill>
              <a:latin typeface="Tahoma" pitchFamily="34" charset="0"/>
            </a:endParaRPr>
          </a:p>
        </p:txBody>
      </p:sp>
      <p:sp>
        <p:nvSpPr>
          <p:cNvPr id="20" name="テキスト ボックス 17"/>
          <p:cNvSpPr txBox="1">
            <a:spLocks noChangeArrowheads="1"/>
          </p:cNvSpPr>
          <p:nvPr/>
        </p:nvSpPr>
        <p:spPr bwMode="auto">
          <a:xfrm>
            <a:off x="5508299" y="4149080"/>
            <a:ext cx="1824309" cy="1944216"/>
          </a:xfrm>
          <a:prstGeom prst="rect">
            <a:avLst/>
          </a:prstGeom>
          <a:solidFill>
            <a:srgbClr val="FFCCFF"/>
          </a:solidFill>
          <a:ln w="9525">
            <a:noFill/>
            <a:miter lim="800000"/>
            <a:headEnd/>
            <a:tailEnd/>
          </a:ln>
        </p:spPr>
        <p:txBody>
          <a:bodyPr wrap="square">
            <a:noAutofit/>
          </a:bodyPr>
          <a:lstStyle/>
          <a:p>
            <a:pPr algn="ctr" fontAlgn="base">
              <a:spcBef>
                <a:spcPct val="0"/>
              </a:spcBef>
              <a:spcAft>
                <a:spcPct val="0"/>
              </a:spcAft>
            </a:pPr>
            <a:r>
              <a:rPr lang="ja-JP" altLang="en-US" b="1" dirty="0">
                <a:solidFill>
                  <a:srgbClr val="FF0000"/>
                </a:solidFill>
                <a:latin typeface="Tahoma" pitchFamily="34" charset="0"/>
              </a:rPr>
              <a:t>カレッジ北九州</a:t>
            </a:r>
            <a:endParaRPr lang="en-US" altLang="ja-JP" b="1" dirty="0">
              <a:solidFill>
                <a:srgbClr val="FF0000"/>
              </a:solidFill>
              <a:latin typeface="Tahoma" pitchFamily="34" charset="0"/>
            </a:endParaRPr>
          </a:p>
          <a:p>
            <a:pPr algn="ctr" fontAlgn="base">
              <a:spcBef>
                <a:spcPct val="0"/>
              </a:spcBef>
              <a:spcAft>
                <a:spcPct val="0"/>
              </a:spcAft>
            </a:pPr>
            <a:endParaRPr lang="en-US" altLang="ja-JP" sz="1400" dirty="0" smtClean="0">
              <a:solidFill>
                <a:srgbClr val="0000CC"/>
              </a:solidFill>
              <a:latin typeface="Tahoma" pitchFamily="34" charset="0"/>
            </a:endParaRPr>
          </a:p>
          <a:p>
            <a:pPr algn="ctr" fontAlgn="base">
              <a:spcBef>
                <a:spcPct val="0"/>
              </a:spcBef>
              <a:spcAft>
                <a:spcPct val="0"/>
              </a:spcAft>
            </a:pPr>
            <a:r>
              <a:rPr lang="ja-JP" altLang="en-US" sz="1400" dirty="0" smtClean="0">
                <a:solidFill>
                  <a:srgbClr val="0000CC"/>
                </a:solidFill>
                <a:latin typeface="Tahoma" pitchFamily="34" charset="0"/>
              </a:rPr>
              <a:t>１年生　　３人</a:t>
            </a:r>
            <a:endParaRPr lang="en-US" altLang="ja-JP" sz="1400" dirty="0" smtClean="0">
              <a:solidFill>
                <a:srgbClr val="0000CC"/>
              </a:solidFill>
              <a:latin typeface="Tahoma" pitchFamily="34" charset="0"/>
            </a:endParaRPr>
          </a:p>
          <a:p>
            <a:pPr algn="ctr" fontAlgn="base">
              <a:spcBef>
                <a:spcPct val="0"/>
              </a:spcBef>
              <a:spcAft>
                <a:spcPct val="0"/>
              </a:spcAft>
            </a:pPr>
            <a:r>
              <a:rPr lang="ja-JP" altLang="en-US" sz="1400" dirty="0" smtClean="0">
                <a:solidFill>
                  <a:srgbClr val="0000CC"/>
                </a:solidFill>
                <a:latin typeface="Tahoma" pitchFamily="34" charset="0"/>
              </a:rPr>
              <a:t>２年生　　６人</a:t>
            </a:r>
            <a:endParaRPr lang="en-US" altLang="ja-JP" sz="1400" dirty="0" smtClean="0">
              <a:solidFill>
                <a:srgbClr val="0000CC"/>
              </a:solidFill>
              <a:latin typeface="Tahoma" pitchFamily="34" charset="0"/>
            </a:endParaRPr>
          </a:p>
          <a:p>
            <a:pPr algn="ctr" fontAlgn="base">
              <a:spcBef>
                <a:spcPct val="0"/>
              </a:spcBef>
              <a:spcAft>
                <a:spcPct val="0"/>
              </a:spcAft>
            </a:pPr>
            <a:endParaRPr lang="en-US" altLang="ja-JP" sz="1400" dirty="0" smtClean="0">
              <a:solidFill>
                <a:srgbClr val="0000CC"/>
              </a:solidFill>
              <a:latin typeface="Tahoma" pitchFamily="34" charset="0"/>
            </a:endParaRPr>
          </a:p>
          <a:p>
            <a:pPr algn="ctr" fontAlgn="base">
              <a:spcBef>
                <a:spcPct val="0"/>
              </a:spcBef>
              <a:spcAft>
                <a:spcPct val="0"/>
              </a:spcAft>
            </a:pPr>
            <a:endParaRPr lang="en-US" altLang="ja-JP" sz="1400" dirty="0" smtClean="0">
              <a:solidFill>
                <a:srgbClr val="0000CC"/>
              </a:solidFill>
              <a:latin typeface="Tahoma" pitchFamily="34" charset="0"/>
            </a:endParaRPr>
          </a:p>
          <a:p>
            <a:pPr algn="ctr" fontAlgn="base">
              <a:spcBef>
                <a:spcPct val="0"/>
              </a:spcBef>
              <a:spcAft>
                <a:spcPct val="0"/>
              </a:spcAft>
            </a:pPr>
            <a:endParaRPr lang="en-US" altLang="ja-JP" sz="1400" dirty="0" smtClean="0">
              <a:solidFill>
                <a:srgbClr val="0000CC"/>
              </a:solidFill>
              <a:latin typeface="Tahoma" pitchFamily="34" charset="0"/>
            </a:endParaRPr>
          </a:p>
          <a:p>
            <a:pPr algn="ctr" fontAlgn="base">
              <a:spcBef>
                <a:spcPct val="0"/>
              </a:spcBef>
              <a:spcAft>
                <a:spcPct val="0"/>
              </a:spcAft>
            </a:pPr>
            <a:r>
              <a:rPr lang="ja-JP" altLang="en-US" sz="1600" b="1" dirty="0" smtClean="0">
                <a:solidFill>
                  <a:srgbClr val="0000CC"/>
                </a:solidFill>
                <a:latin typeface="Tahoma" pitchFamily="34" charset="0"/>
              </a:rPr>
              <a:t>合計　　９人</a:t>
            </a:r>
            <a:endParaRPr lang="ja-JP" altLang="en-US" sz="2000" b="1" dirty="0">
              <a:solidFill>
                <a:srgbClr val="FF0000"/>
              </a:solidFill>
              <a:latin typeface="Tahoma" pitchFamily="34" charset="0"/>
            </a:endParaRPr>
          </a:p>
        </p:txBody>
      </p:sp>
      <p:sp>
        <p:nvSpPr>
          <p:cNvPr id="21" name="テキスト ボックス 17"/>
          <p:cNvSpPr txBox="1">
            <a:spLocks noChangeArrowheads="1"/>
          </p:cNvSpPr>
          <p:nvPr/>
        </p:nvSpPr>
        <p:spPr bwMode="auto">
          <a:xfrm>
            <a:off x="7317182" y="4149080"/>
            <a:ext cx="1647306" cy="1944216"/>
          </a:xfrm>
          <a:prstGeom prst="rect">
            <a:avLst/>
          </a:prstGeom>
          <a:solidFill>
            <a:schemeClr val="accent6">
              <a:lumMod val="40000"/>
              <a:lumOff val="60000"/>
            </a:schemeClr>
          </a:solidFill>
          <a:ln w="9525">
            <a:noFill/>
            <a:miter lim="800000"/>
            <a:headEnd/>
            <a:tailEnd/>
          </a:ln>
        </p:spPr>
        <p:txBody>
          <a:bodyPr wrap="square">
            <a:noAutofit/>
          </a:bodyPr>
          <a:lstStyle/>
          <a:p>
            <a:pPr algn="ctr" fontAlgn="base">
              <a:spcBef>
                <a:spcPct val="0"/>
              </a:spcBef>
              <a:spcAft>
                <a:spcPct val="0"/>
              </a:spcAft>
            </a:pPr>
            <a:r>
              <a:rPr lang="ja-JP" altLang="en-US" b="1" dirty="0" smtClean="0">
                <a:solidFill>
                  <a:srgbClr val="FF0000"/>
                </a:solidFill>
                <a:latin typeface="Tahoma" pitchFamily="34" charset="0"/>
              </a:rPr>
              <a:t>カレッジ久留米</a:t>
            </a:r>
            <a:endParaRPr lang="en-US" altLang="ja-JP" b="1" dirty="0">
              <a:solidFill>
                <a:srgbClr val="FF0000"/>
              </a:solidFill>
              <a:latin typeface="Tahoma" pitchFamily="34" charset="0"/>
            </a:endParaRPr>
          </a:p>
          <a:p>
            <a:pPr algn="ctr" fontAlgn="base">
              <a:spcBef>
                <a:spcPct val="0"/>
              </a:spcBef>
              <a:spcAft>
                <a:spcPct val="0"/>
              </a:spcAft>
            </a:pPr>
            <a:endParaRPr lang="en-US" altLang="ja-JP" sz="1400" dirty="0" smtClean="0">
              <a:solidFill>
                <a:srgbClr val="0000CC"/>
              </a:solidFill>
              <a:latin typeface="Tahoma" pitchFamily="34" charset="0"/>
            </a:endParaRPr>
          </a:p>
          <a:p>
            <a:pPr algn="ctr" fontAlgn="base">
              <a:spcBef>
                <a:spcPct val="0"/>
              </a:spcBef>
              <a:spcAft>
                <a:spcPct val="0"/>
              </a:spcAft>
            </a:pPr>
            <a:r>
              <a:rPr lang="ja-JP" altLang="en-US" sz="1400" dirty="0" smtClean="0">
                <a:solidFill>
                  <a:srgbClr val="0000CC"/>
                </a:solidFill>
                <a:latin typeface="Tahoma" pitchFamily="34" charset="0"/>
              </a:rPr>
              <a:t>１年生　　７人</a:t>
            </a:r>
            <a:endParaRPr lang="en-US" altLang="ja-JP" sz="1400" dirty="0" smtClean="0">
              <a:solidFill>
                <a:srgbClr val="0000CC"/>
              </a:solidFill>
              <a:latin typeface="Tahoma" pitchFamily="34" charset="0"/>
            </a:endParaRPr>
          </a:p>
          <a:p>
            <a:pPr algn="ctr" fontAlgn="base">
              <a:spcBef>
                <a:spcPct val="0"/>
              </a:spcBef>
              <a:spcAft>
                <a:spcPct val="0"/>
              </a:spcAft>
            </a:pPr>
            <a:r>
              <a:rPr lang="ja-JP" altLang="en-US" sz="1400" dirty="0" smtClean="0">
                <a:solidFill>
                  <a:srgbClr val="0000CC"/>
                </a:solidFill>
                <a:latin typeface="Tahoma" pitchFamily="34" charset="0"/>
              </a:rPr>
              <a:t>２年生　　２人</a:t>
            </a:r>
            <a:endParaRPr lang="en-US" altLang="ja-JP" sz="1400" dirty="0" smtClean="0">
              <a:solidFill>
                <a:srgbClr val="0000CC"/>
              </a:solidFill>
              <a:latin typeface="Tahoma" pitchFamily="34" charset="0"/>
            </a:endParaRPr>
          </a:p>
          <a:p>
            <a:pPr algn="ctr" fontAlgn="base">
              <a:spcBef>
                <a:spcPct val="0"/>
              </a:spcBef>
              <a:spcAft>
                <a:spcPct val="0"/>
              </a:spcAft>
            </a:pPr>
            <a:endParaRPr lang="en-US" altLang="ja-JP" sz="1400" dirty="0" smtClean="0">
              <a:solidFill>
                <a:srgbClr val="0000CC"/>
              </a:solidFill>
              <a:latin typeface="Tahoma" pitchFamily="34" charset="0"/>
            </a:endParaRPr>
          </a:p>
          <a:p>
            <a:pPr algn="ctr" fontAlgn="base">
              <a:spcBef>
                <a:spcPct val="0"/>
              </a:spcBef>
              <a:spcAft>
                <a:spcPct val="0"/>
              </a:spcAft>
            </a:pPr>
            <a:endParaRPr lang="en-US" altLang="ja-JP" sz="1400" dirty="0" smtClean="0">
              <a:solidFill>
                <a:srgbClr val="0000CC"/>
              </a:solidFill>
              <a:latin typeface="Tahoma" pitchFamily="34" charset="0"/>
            </a:endParaRPr>
          </a:p>
          <a:p>
            <a:pPr algn="ctr" fontAlgn="base">
              <a:spcBef>
                <a:spcPct val="0"/>
              </a:spcBef>
              <a:spcAft>
                <a:spcPct val="0"/>
              </a:spcAft>
            </a:pPr>
            <a:endParaRPr lang="en-US" altLang="ja-JP" sz="1400" dirty="0" smtClean="0">
              <a:solidFill>
                <a:srgbClr val="0000CC"/>
              </a:solidFill>
              <a:latin typeface="Tahoma" pitchFamily="34" charset="0"/>
            </a:endParaRPr>
          </a:p>
          <a:p>
            <a:pPr algn="ctr" fontAlgn="base">
              <a:spcBef>
                <a:spcPct val="0"/>
              </a:spcBef>
              <a:spcAft>
                <a:spcPct val="0"/>
              </a:spcAft>
            </a:pPr>
            <a:r>
              <a:rPr lang="ja-JP" altLang="en-US" sz="1600" b="1" dirty="0" smtClean="0">
                <a:solidFill>
                  <a:srgbClr val="0000CC"/>
                </a:solidFill>
                <a:latin typeface="Tahoma" pitchFamily="34" charset="0"/>
              </a:rPr>
              <a:t>合計　　９人</a:t>
            </a:r>
            <a:endParaRPr lang="ja-JP" altLang="en-US" sz="2000" b="1" dirty="0">
              <a:solidFill>
                <a:srgbClr val="FF0000"/>
              </a:solidFill>
              <a:latin typeface="Tahoma"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Autofit/>
          </a:bodyPr>
          <a:lstStyle/>
          <a:p>
            <a:pPr algn="l"/>
            <a:r>
              <a:rPr kumimoji="1" lang="ja-JP" altLang="en-US" sz="2400" dirty="0" smtClean="0"/>
              <a:t>カレッジで青春を謳歌し、大人への階段を上る学生たち</a:t>
            </a:r>
            <a:endParaRPr kumimoji="1" lang="ja-JP" altLang="en-US" sz="2400" dirty="0"/>
          </a:p>
        </p:txBody>
      </p:sp>
      <p:cxnSp>
        <p:nvCxnSpPr>
          <p:cNvPr id="4" name="直線コネクタ 3"/>
          <p:cNvCxnSpPr/>
          <p:nvPr/>
        </p:nvCxnSpPr>
        <p:spPr>
          <a:xfrm>
            <a:off x="323528" y="836712"/>
            <a:ext cx="8496944" cy="0"/>
          </a:xfrm>
          <a:prstGeom prst="line">
            <a:avLst/>
          </a:prstGeom>
          <a:ln w="889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1" y="6208258"/>
            <a:ext cx="1835696" cy="649742"/>
          </a:xfrm>
          <a:prstGeom prst="rect">
            <a:avLst/>
          </a:prstGeom>
          <a:noFill/>
          <a:ln w="9525">
            <a:noFill/>
            <a:miter lim="800000"/>
            <a:headEnd/>
            <a:tailEnd/>
          </a:ln>
        </p:spPr>
      </p:pic>
      <p:pic>
        <p:nvPicPr>
          <p:cNvPr id="5" name="図 4" descr="早稲田.jpg">
            <a:hlinkClick r:id="rId3" action="ppaction://hlinkfile"/>
          </p:cNvPr>
          <p:cNvPicPr>
            <a:picLocks noChangeAspect="1"/>
          </p:cNvPicPr>
          <p:nvPr/>
        </p:nvPicPr>
        <p:blipFill>
          <a:blip r:embed="rId4" cstate="print"/>
          <a:stretch>
            <a:fillRect/>
          </a:stretch>
        </p:blipFill>
        <p:spPr>
          <a:xfrm>
            <a:off x="1027134" y="1000701"/>
            <a:ext cx="7073258" cy="5308620"/>
          </a:xfrm>
          <a:prstGeom prst="rect">
            <a:avLst/>
          </a:prstGeom>
        </p:spPr>
      </p:pic>
      <p:sp>
        <p:nvSpPr>
          <p:cNvPr id="6" name="タイトル 1"/>
          <p:cNvSpPr txBox="1">
            <a:spLocks/>
          </p:cNvSpPr>
          <p:nvPr/>
        </p:nvSpPr>
        <p:spPr>
          <a:xfrm>
            <a:off x="1835696" y="2420888"/>
            <a:ext cx="5389720" cy="1172986"/>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8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ＤＦ特太ゴシック体" pitchFamily="1" charset="-128"/>
                <a:cs typeface="+mj-cs"/>
              </a:rPr>
              <a:t>カレッジ学生たちの日常</a:t>
            </a:r>
            <a:r>
              <a:rPr kumimoji="1" lang="en-US" altLang="ja-JP" sz="44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a:r>
            <a:br>
              <a:rPr kumimoji="1" lang="en-US" altLang="ja-JP" sz="44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br>
            <a:r>
              <a:rPr kumimoji="1" lang="ja-JP" altLang="en-US" sz="32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仲間がいるから楽しい！</a:t>
            </a:r>
            <a:r>
              <a:rPr kumimoji="1" lang="en-US" altLang="ja-JP" sz="32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a:r>
            <a:br>
              <a:rPr kumimoji="1" lang="en-US" altLang="ja-JP" sz="32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br>
            <a:r>
              <a:rPr kumimoji="1" lang="ja-JP" altLang="en-US" sz="32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仲間がいるからがんばれる！</a:t>
            </a:r>
          </a:p>
        </p:txBody>
      </p:sp>
      <p:sp>
        <p:nvSpPr>
          <p:cNvPr id="7" name="テキスト ボックス 18"/>
          <p:cNvSpPr txBox="1">
            <a:spLocks noChangeArrowheads="1"/>
          </p:cNvSpPr>
          <p:nvPr/>
        </p:nvSpPr>
        <p:spPr bwMode="auto">
          <a:xfrm>
            <a:off x="4499992" y="6309320"/>
            <a:ext cx="3600400" cy="369332"/>
          </a:xfrm>
          <a:prstGeom prst="rect">
            <a:avLst/>
          </a:prstGeom>
          <a:noFill/>
          <a:ln w="9525">
            <a:noFill/>
            <a:miter lim="800000"/>
            <a:headEnd/>
            <a:tailEnd/>
          </a:ln>
        </p:spPr>
        <p:txBody>
          <a:bodyPr wrap="square">
            <a:spAutoFit/>
          </a:bodyPr>
          <a:lstStyle/>
          <a:p>
            <a:pPr>
              <a:defRPr/>
            </a:pPr>
            <a:r>
              <a:rPr lang="ja-JP" altLang="en-US" b="1" dirty="0">
                <a:solidFill>
                  <a:srgbClr val="0000CC"/>
                </a:solidFill>
              </a:rPr>
              <a:t>早稲田大学・大隈重信銅像前にて</a:t>
            </a: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Autofit/>
          </a:bodyPr>
          <a:lstStyle/>
          <a:p>
            <a:pPr algn="l"/>
            <a:r>
              <a:rPr kumimoji="1" lang="ja-JP" altLang="en-US" sz="2400" dirty="0" smtClean="0"/>
              <a:t>カレッジの４つの目標</a:t>
            </a:r>
            <a:endParaRPr kumimoji="1" lang="ja-JP" altLang="en-US" sz="2400" dirty="0"/>
          </a:p>
        </p:txBody>
      </p:sp>
      <p:cxnSp>
        <p:nvCxnSpPr>
          <p:cNvPr id="4" name="直線コネクタ 3"/>
          <p:cNvCxnSpPr/>
          <p:nvPr/>
        </p:nvCxnSpPr>
        <p:spPr>
          <a:xfrm>
            <a:off x="323528" y="836712"/>
            <a:ext cx="8496944" cy="0"/>
          </a:xfrm>
          <a:prstGeom prst="line">
            <a:avLst/>
          </a:prstGeom>
          <a:ln w="889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1" y="6208258"/>
            <a:ext cx="1835696" cy="649742"/>
          </a:xfrm>
          <a:prstGeom prst="rect">
            <a:avLst/>
          </a:prstGeom>
          <a:noFill/>
          <a:ln w="9525">
            <a:noFill/>
            <a:miter lim="800000"/>
            <a:headEnd/>
            <a:tailEnd/>
          </a:ln>
        </p:spPr>
      </p:pic>
      <p:sp>
        <p:nvSpPr>
          <p:cNvPr id="5" name="テキスト ボックス 4"/>
          <p:cNvSpPr txBox="1"/>
          <p:nvPr/>
        </p:nvSpPr>
        <p:spPr>
          <a:xfrm>
            <a:off x="5004048" y="1052736"/>
            <a:ext cx="3792537" cy="64784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chemeClr val="accent6">
                <a:lumMod val="75000"/>
              </a:schemeClr>
            </a:solidFill>
          </a:ln>
        </p:spPr>
        <p:txBody>
          <a:bodyPr anchor="ctr"/>
          <a:lstStyle/>
          <a:p>
            <a:pPr algn="ctr">
              <a:defRPr/>
            </a:pPr>
            <a:r>
              <a:rPr lang="ja-JP" altLang="en-US" sz="3200" dirty="0">
                <a:solidFill>
                  <a:srgbClr val="70AD47">
                    <a:lumMod val="50000"/>
                  </a:srgbClr>
                </a:solidFill>
              </a:rPr>
              <a:t>企業などに就職</a:t>
            </a:r>
          </a:p>
        </p:txBody>
      </p:sp>
      <p:sp>
        <p:nvSpPr>
          <p:cNvPr id="6" name="テキスト ボックス 7"/>
          <p:cNvSpPr txBox="1">
            <a:spLocks noChangeArrowheads="1"/>
          </p:cNvSpPr>
          <p:nvPr/>
        </p:nvSpPr>
        <p:spPr bwMode="auto">
          <a:xfrm>
            <a:off x="5076056" y="5517232"/>
            <a:ext cx="3751138" cy="720080"/>
          </a:xfrm>
          <a:prstGeom prst="rect">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lin ang="5400000" scaled="1"/>
            <a:tileRect/>
          </a:gradFill>
          <a:ln w="38100">
            <a:solidFill>
              <a:srgbClr val="FF3399"/>
            </a:solidFill>
            <a:miter lim="800000"/>
            <a:headEnd/>
            <a:tailEnd/>
          </a:ln>
        </p:spPr>
        <p:txBody>
          <a:bodyPr anchor="ctr"/>
          <a:lstStyle/>
          <a:p>
            <a:pPr algn="ctr">
              <a:defRPr/>
            </a:pPr>
            <a:r>
              <a:rPr lang="ja-JP" altLang="en-US" sz="3200" dirty="0" smtClean="0">
                <a:solidFill>
                  <a:srgbClr val="70AD47">
                    <a:lumMod val="50000"/>
                  </a:srgbClr>
                </a:solidFill>
              </a:rPr>
              <a:t>福祉作業所の</a:t>
            </a:r>
            <a:r>
              <a:rPr lang="ja-JP" altLang="en-US" sz="3200" dirty="0">
                <a:solidFill>
                  <a:srgbClr val="70AD47">
                    <a:lumMod val="50000"/>
                  </a:srgbClr>
                </a:solidFill>
              </a:rPr>
              <a:t>利用</a:t>
            </a:r>
          </a:p>
        </p:txBody>
      </p:sp>
      <p:cxnSp>
        <p:nvCxnSpPr>
          <p:cNvPr id="7" name="直線矢印コネクタ 6"/>
          <p:cNvCxnSpPr/>
          <p:nvPr/>
        </p:nvCxnSpPr>
        <p:spPr>
          <a:xfrm flipV="1">
            <a:off x="1115616" y="1412776"/>
            <a:ext cx="3889375" cy="0"/>
          </a:xfrm>
          <a:prstGeom prst="straightConnector1">
            <a:avLst/>
          </a:prstGeom>
          <a:ln w="254000" cap="sq" cmpd="sng">
            <a:solidFill>
              <a:srgbClr val="00990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a:endCxn id="6" idx="1"/>
          </p:cNvCxnSpPr>
          <p:nvPr/>
        </p:nvCxnSpPr>
        <p:spPr>
          <a:xfrm>
            <a:off x="1115616" y="5877272"/>
            <a:ext cx="3960440" cy="0"/>
          </a:xfrm>
          <a:prstGeom prst="straightConnector1">
            <a:avLst/>
          </a:prstGeom>
          <a:ln w="254000" cap="sq">
            <a:solidFill>
              <a:srgbClr val="00990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sp>
        <p:nvSpPr>
          <p:cNvPr id="9" name="右矢印 8"/>
          <p:cNvSpPr/>
          <p:nvPr/>
        </p:nvSpPr>
        <p:spPr>
          <a:xfrm>
            <a:off x="971600" y="2780928"/>
            <a:ext cx="502518" cy="1470025"/>
          </a:xfrm>
          <a:prstGeom prst="rightArrow">
            <a:avLst/>
          </a:prstGeom>
          <a:solidFill>
            <a:schemeClr val="accent4">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0" name="曲折矢印 9"/>
          <p:cNvSpPr/>
          <p:nvPr/>
        </p:nvSpPr>
        <p:spPr>
          <a:xfrm rot="5400000">
            <a:off x="7236294" y="4293099"/>
            <a:ext cx="1512171" cy="792088"/>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black"/>
              </a:solidFill>
            </a:endParaRPr>
          </a:p>
        </p:txBody>
      </p:sp>
      <p:sp>
        <p:nvSpPr>
          <p:cNvPr id="11" name="曲折矢印 10"/>
          <p:cNvSpPr/>
          <p:nvPr/>
        </p:nvSpPr>
        <p:spPr>
          <a:xfrm rot="5400000" flipH="1">
            <a:off x="7164288" y="2132855"/>
            <a:ext cx="1656183" cy="792088"/>
          </a:xfrm>
          <a:prstGeom prst="bentArrow">
            <a:avLst>
              <a:gd name="adj1" fmla="val 25000"/>
              <a:gd name="adj2" fmla="val 24306"/>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black"/>
              </a:solidFill>
            </a:endParaRPr>
          </a:p>
        </p:txBody>
      </p:sp>
      <p:sp>
        <p:nvSpPr>
          <p:cNvPr id="12" name="テキスト ボックス 11"/>
          <p:cNvSpPr txBox="1"/>
          <p:nvPr/>
        </p:nvSpPr>
        <p:spPr>
          <a:xfrm>
            <a:off x="251520" y="1124744"/>
            <a:ext cx="720080" cy="5040560"/>
          </a:xfrm>
          <a:prstGeom prst="rec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2700000" scaled="1"/>
            <a:tileRect/>
          </a:gradFill>
          <a:ln w="25400">
            <a:solidFill>
              <a:srgbClr val="009900"/>
            </a:solidFill>
          </a:ln>
        </p:spPr>
        <p:txBody>
          <a:bodyPr vert="eaVert" wrap="square">
            <a:noAutofit/>
          </a:bodyPr>
          <a:lstStyle/>
          <a:p>
            <a:pPr algn="ctr">
              <a:defRPr/>
            </a:pPr>
            <a:r>
              <a:rPr lang="ja-JP" altLang="en-US" sz="3200" dirty="0">
                <a:solidFill>
                  <a:srgbClr val="70AD47">
                    <a:lumMod val="50000"/>
                  </a:srgbClr>
                </a:solidFill>
              </a:rPr>
              <a:t>特別支援学校</a:t>
            </a:r>
            <a:r>
              <a:rPr lang="ja-JP" altLang="en-US" sz="3200" dirty="0" smtClean="0">
                <a:solidFill>
                  <a:srgbClr val="70AD47">
                    <a:lumMod val="50000"/>
                  </a:srgbClr>
                </a:solidFill>
              </a:rPr>
              <a:t>卒業生</a:t>
            </a:r>
            <a:endParaRPr lang="ja-JP" altLang="en-US" sz="3200" dirty="0">
              <a:solidFill>
                <a:srgbClr val="70AD47">
                  <a:lumMod val="50000"/>
                </a:srgbClr>
              </a:solidFill>
            </a:endParaRPr>
          </a:p>
        </p:txBody>
      </p:sp>
      <p:sp>
        <p:nvSpPr>
          <p:cNvPr id="13" name="角丸四角形 12"/>
          <p:cNvSpPr/>
          <p:nvPr/>
        </p:nvSpPr>
        <p:spPr>
          <a:xfrm>
            <a:off x="1475656" y="1844824"/>
            <a:ext cx="6119514" cy="3528392"/>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t"/>
          <a:lstStyle/>
          <a:p>
            <a:pPr algn="ctr">
              <a:defRPr/>
            </a:pPr>
            <a:r>
              <a:rPr lang="ja-JP" altLang="en-US" sz="2800" dirty="0">
                <a:solidFill>
                  <a:srgbClr val="66FFFF"/>
                </a:solidFill>
                <a:latin typeface="ＤＦ特太ゴシック体" panose="020B0509000000000000" pitchFamily="49" charset="-128"/>
                <a:ea typeface="ＤＨＰ平成明朝体W7" pitchFamily="2" charset="-128"/>
              </a:rPr>
              <a:t>福祉型</a:t>
            </a:r>
            <a:r>
              <a:rPr lang="ja-JP" altLang="en-US" sz="2800" dirty="0" smtClean="0">
                <a:solidFill>
                  <a:srgbClr val="66FFFF"/>
                </a:solidFill>
                <a:latin typeface="ＤＦ特太ゴシック体" panose="020B0509000000000000" pitchFamily="49" charset="-128"/>
                <a:ea typeface="ＤＨＰ平成明朝体W7" pitchFamily="2" charset="-128"/>
              </a:rPr>
              <a:t>大学 </a:t>
            </a:r>
            <a:r>
              <a:rPr lang="ja-JP" altLang="en-US" sz="4800" dirty="0" smtClean="0">
                <a:solidFill>
                  <a:srgbClr val="FFFF00"/>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rPr>
              <a:t>カレッジ</a:t>
            </a:r>
            <a:endParaRPr lang="en-US" altLang="ja-JP" sz="4800" dirty="0" smtClean="0">
              <a:solidFill>
                <a:srgbClr val="FFFF00"/>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endParaRPr>
          </a:p>
          <a:p>
            <a:endParaRPr lang="ja-JP" altLang="en-US" sz="2000" dirty="0">
              <a:solidFill>
                <a:prstClr val="white"/>
              </a:solidFill>
            </a:endParaRPr>
          </a:p>
        </p:txBody>
      </p:sp>
      <p:sp>
        <p:nvSpPr>
          <p:cNvPr id="14" name="テキスト ボックス 13"/>
          <p:cNvSpPr txBox="1"/>
          <p:nvPr/>
        </p:nvSpPr>
        <p:spPr>
          <a:xfrm>
            <a:off x="1691680" y="2893452"/>
            <a:ext cx="5976664" cy="707886"/>
          </a:xfrm>
          <a:prstGeom prst="rect">
            <a:avLst/>
          </a:prstGeom>
          <a:noFill/>
        </p:spPr>
        <p:txBody>
          <a:bodyPr wrap="square" rtlCol="0">
            <a:spAutoFit/>
          </a:bodyPr>
          <a:lstStyle/>
          <a:p>
            <a:r>
              <a:rPr lang="ja-JP" altLang="en-US" sz="2000" dirty="0" smtClean="0">
                <a:solidFill>
                  <a:prstClr val="white"/>
                </a:solidFill>
              </a:rPr>
              <a:t>①</a:t>
            </a:r>
            <a:r>
              <a:rPr lang="ja-JP" altLang="ja-JP" sz="2000" dirty="0" smtClean="0">
                <a:solidFill>
                  <a:prstClr val="white"/>
                </a:solidFill>
              </a:rPr>
              <a:t>子どもから大人へ、学生から社会人へ</a:t>
            </a:r>
            <a:r>
              <a:rPr lang="ja-JP" altLang="en-US" sz="2000" dirty="0" smtClean="0">
                <a:solidFill>
                  <a:prstClr val="white"/>
                </a:solidFill>
              </a:rPr>
              <a:t>の</a:t>
            </a:r>
            <a:r>
              <a:rPr lang="ja-JP" altLang="ja-JP" sz="2000" dirty="0" smtClean="0">
                <a:solidFill>
                  <a:prstClr val="white"/>
                </a:solidFill>
              </a:rPr>
              <a:t>スムーズな移行</a:t>
            </a:r>
            <a:endParaRPr lang="ja-JP" altLang="en-US" sz="2000" dirty="0">
              <a:solidFill>
                <a:prstClr val="black"/>
              </a:solidFill>
            </a:endParaRPr>
          </a:p>
        </p:txBody>
      </p:sp>
      <p:sp>
        <p:nvSpPr>
          <p:cNvPr id="15" name="テキスト ボックス 14"/>
          <p:cNvSpPr txBox="1"/>
          <p:nvPr/>
        </p:nvSpPr>
        <p:spPr>
          <a:xfrm>
            <a:off x="1763688" y="4828817"/>
            <a:ext cx="5688631" cy="400110"/>
          </a:xfrm>
          <a:prstGeom prst="rect">
            <a:avLst/>
          </a:prstGeom>
          <a:noFill/>
        </p:spPr>
        <p:txBody>
          <a:bodyPr wrap="square" rtlCol="0">
            <a:spAutoFit/>
          </a:bodyPr>
          <a:lstStyle/>
          <a:p>
            <a:r>
              <a:rPr lang="ja-JP" altLang="en-US" sz="2000" dirty="0" smtClean="0">
                <a:solidFill>
                  <a:prstClr val="white"/>
                </a:solidFill>
              </a:rPr>
              <a:t>④</a:t>
            </a:r>
            <a:r>
              <a:rPr lang="ja-JP" altLang="ja-JP" sz="2000" dirty="0" smtClean="0">
                <a:solidFill>
                  <a:prstClr val="white"/>
                </a:solidFill>
              </a:rPr>
              <a:t>職業生活、自立生活を送るためのスキル</a:t>
            </a:r>
            <a:r>
              <a:rPr lang="ja-JP" altLang="en-US" sz="2000" dirty="0" smtClean="0">
                <a:solidFill>
                  <a:prstClr val="white"/>
                </a:solidFill>
              </a:rPr>
              <a:t>の獲得</a:t>
            </a:r>
            <a:endParaRPr lang="ja-JP" altLang="en-US" sz="2000" dirty="0">
              <a:solidFill>
                <a:prstClr val="white"/>
              </a:solidFill>
            </a:endParaRPr>
          </a:p>
        </p:txBody>
      </p:sp>
      <p:sp>
        <p:nvSpPr>
          <p:cNvPr id="16" name="テキスト ボックス 15"/>
          <p:cNvSpPr txBox="1"/>
          <p:nvPr/>
        </p:nvSpPr>
        <p:spPr>
          <a:xfrm>
            <a:off x="1691680" y="3541524"/>
            <a:ext cx="5904656" cy="707886"/>
          </a:xfrm>
          <a:prstGeom prst="rect">
            <a:avLst/>
          </a:prstGeom>
          <a:noFill/>
        </p:spPr>
        <p:txBody>
          <a:bodyPr wrap="square" rtlCol="0">
            <a:spAutoFit/>
          </a:bodyPr>
          <a:lstStyle/>
          <a:p>
            <a:pPr>
              <a:defRPr/>
            </a:pPr>
            <a:r>
              <a:rPr lang="ja-JP" altLang="en-US" sz="2000" dirty="0" smtClean="0">
                <a:solidFill>
                  <a:prstClr val="white"/>
                </a:solidFill>
              </a:rPr>
              <a:t>②</a:t>
            </a:r>
            <a:r>
              <a:rPr lang="ja-JP" altLang="ja-JP" sz="2000" dirty="0" smtClean="0">
                <a:solidFill>
                  <a:prstClr val="white"/>
                </a:solidFill>
              </a:rPr>
              <a:t>仲間たちとともに青春を謳歌し、充実した青年期を</a:t>
            </a:r>
            <a:r>
              <a:rPr lang="ja-JP" altLang="en-US" sz="2000" dirty="0" smtClean="0">
                <a:solidFill>
                  <a:prstClr val="white"/>
                </a:solidFill>
              </a:rPr>
              <a:t>体験</a:t>
            </a:r>
            <a:endParaRPr lang="en-US" altLang="ja-JP" sz="1600" b="1" dirty="0">
              <a:solidFill>
                <a:prstClr val="white"/>
              </a:solidFill>
            </a:endParaRPr>
          </a:p>
        </p:txBody>
      </p:sp>
      <p:sp>
        <p:nvSpPr>
          <p:cNvPr id="17" name="テキスト ボックス 16"/>
          <p:cNvSpPr txBox="1"/>
          <p:nvPr/>
        </p:nvSpPr>
        <p:spPr>
          <a:xfrm>
            <a:off x="1763688" y="4189596"/>
            <a:ext cx="5832648" cy="707886"/>
          </a:xfrm>
          <a:prstGeom prst="rect">
            <a:avLst/>
          </a:prstGeom>
          <a:noFill/>
        </p:spPr>
        <p:txBody>
          <a:bodyPr wrap="square" rtlCol="0">
            <a:spAutoFit/>
          </a:bodyPr>
          <a:lstStyle/>
          <a:p>
            <a:r>
              <a:rPr lang="ja-JP" altLang="en-US" sz="2000" dirty="0" smtClean="0">
                <a:solidFill>
                  <a:prstClr val="white"/>
                </a:solidFill>
              </a:rPr>
              <a:t>③</a:t>
            </a:r>
            <a:r>
              <a:rPr lang="ja-JP" altLang="ja-JP" sz="2000" dirty="0" smtClean="0">
                <a:solidFill>
                  <a:prstClr val="white"/>
                </a:solidFill>
              </a:rPr>
              <a:t>各自の個性や長所を伸ばし、豊かな人生を送る基礎</a:t>
            </a:r>
            <a:r>
              <a:rPr lang="ja-JP" altLang="en-US" sz="2000" dirty="0" smtClean="0">
                <a:solidFill>
                  <a:prstClr val="white"/>
                </a:solidFill>
              </a:rPr>
              <a:t>の形成</a:t>
            </a:r>
            <a:endParaRPr lang="en-US" altLang="ja-JP" sz="2000" b="1" dirty="0" smtClean="0">
              <a:solidFill>
                <a:prstClr val="white"/>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par>
                          <p:cTn id="8" fill="hold">
                            <p:stCondLst>
                              <p:cond delay="500"/>
                            </p:stCondLst>
                            <p:childTnLst>
                              <p:par>
                                <p:cTn id="9" presetID="54" presetClass="entr" presetSubtype="0" ac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ppt_w*0.05"/>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anim calcmode="lin" valueType="num">
                                      <p:cBhvr>
                                        <p:cTn id="13" dur="500" fill="hold"/>
                                        <p:tgtEl>
                                          <p:spTgt spid="5"/>
                                        </p:tgtEl>
                                        <p:attrNameLst>
                                          <p:attrName>ppt_x</p:attrName>
                                        </p:attrNameLst>
                                      </p:cBhvr>
                                      <p:tavLst>
                                        <p:tav tm="0">
                                          <p:val>
                                            <p:strVal val="#ppt_x-.2"/>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Right)">
                                      <p:cBhvr>
                                        <p:cTn id="20" dur="500"/>
                                        <p:tgtEl>
                                          <p:spTgt spid="8"/>
                                        </p:tgtEl>
                                      </p:cBhvr>
                                    </p:animEffect>
                                  </p:childTnLst>
                                </p:cTn>
                              </p:par>
                            </p:childTnLst>
                          </p:cTn>
                        </p:par>
                        <p:par>
                          <p:cTn id="21" fill="hold">
                            <p:stCondLst>
                              <p:cond delay="500"/>
                            </p:stCondLst>
                            <p:childTnLst>
                              <p:par>
                                <p:cTn id="22" presetID="54" presetClass="entr" presetSubtype="0" accel="10000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ppt_w*0.05"/>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anim calcmode="lin" valueType="num">
                                      <p:cBhvr>
                                        <p:cTn id="26" dur="500" fill="hold"/>
                                        <p:tgtEl>
                                          <p:spTgt spid="6"/>
                                        </p:tgtEl>
                                        <p:attrNameLst>
                                          <p:attrName>ppt_x</p:attrName>
                                        </p:attrNameLst>
                                      </p:cBhvr>
                                      <p:tavLst>
                                        <p:tav tm="0">
                                          <p:val>
                                            <p:strVal val="#ppt_x-.2"/>
                                          </p:val>
                                        </p:tav>
                                        <p:tav tm="100000">
                                          <p:val>
                                            <p:strVal val="#ppt_x"/>
                                          </p:val>
                                        </p:tav>
                                      </p:tavLst>
                                    </p:anim>
                                    <p:anim calcmode="lin" valueType="num">
                                      <p:cBhvr>
                                        <p:cTn id="27" dur="500" fill="hold"/>
                                        <p:tgtEl>
                                          <p:spTgt spid="6"/>
                                        </p:tgtEl>
                                        <p:attrNameLst>
                                          <p:attrName>ppt_y</p:attrName>
                                        </p:attrNameLst>
                                      </p:cBhvr>
                                      <p:tavLst>
                                        <p:tav tm="0">
                                          <p:val>
                                            <p:strVal val="#ppt_y"/>
                                          </p:val>
                                        </p:tav>
                                        <p:tav tm="100000">
                                          <p:val>
                                            <p:strVal val="#ppt_y"/>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strips(downRight)">
                                      <p:cBhvr>
                                        <p:cTn id="33" dur="500"/>
                                        <p:tgtEl>
                                          <p:spTgt spid="9"/>
                                        </p:tgtEl>
                                      </p:cBhvr>
                                    </p:animEffect>
                                  </p:childTnLst>
                                </p:cTn>
                              </p:par>
                            </p:childTnLst>
                          </p:cTn>
                        </p:par>
                        <p:par>
                          <p:cTn id="34" fill="hold">
                            <p:stCondLst>
                              <p:cond delay="500"/>
                            </p:stCondLst>
                            <p:childTnLst>
                              <p:par>
                                <p:cTn id="35" presetID="54" presetClass="entr" presetSubtype="0" accel="10000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strVal val="#ppt_w*0.05"/>
                                          </p:val>
                                        </p:tav>
                                        <p:tav tm="100000">
                                          <p:val>
                                            <p:strVal val="#ppt_w"/>
                                          </p:val>
                                        </p:tav>
                                      </p:tavLst>
                                    </p:anim>
                                    <p:anim calcmode="lin" valueType="num">
                                      <p:cBhvr>
                                        <p:cTn id="38" dur="1000" fill="hold"/>
                                        <p:tgtEl>
                                          <p:spTgt spid="13"/>
                                        </p:tgtEl>
                                        <p:attrNameLst>
                                          <p:attrName>ppt_h</p:attrName>
                                        </p:attrNameLst>
                                      </p:cBhvr>
                                      <p:tavLst>
                                        <p:tav tm="0">
                                          <p:val>
                                            <p:strVal val="#ppt_h"/>
                                          </p:val>
                                        </p:tav>
                                        <p:tav tm="100000">
                                          <p:val>
                                            <p:strVal val="#ppt_h"/>
                                          </p:val>
                                        </p:tav>
                                      </p:tavLst>
                                    </p:anim>
                                    <p:anim calcmode="lin" valueType="num">
                                      <p:cBhvr>
                                        <p:cTn id="39" dur="1000" fill="hold"/>
                                        <p:tgtEl>
                                          <p:spTgt spid="13"/>
                                        </p:tgtEl>
                                        <p:attrNameLst>
                                          <p:attrName>ppt_x</p:attrName>
                                        </p:attrNameLst>
                                      </p:cBhvr>
                                      <p:tavLst>
                                        <p:tav tm="0">
                                          <p:val>
                                            <p:strVal val="#ppt_x-.2"/>
                                          </p:val>
                                        </p:tav>
                                        <p:tav tm="100000">
                                          <p:val>
                                            <p:strVal val="#ppt_x"/>
                                          </p:val>
                                        </p:tav>
                                      </p:tavLst>
                                    </p:anim>
                                    <p:anim calcmode="lin" valueType="num">
                                      <p:cBhvr>
                                        <p:cTn id="40" dur="1000" fill="hold"/>
                                        <p:tgtEl>
                                          <p:spTgt spid="13"/>
                                        </p:tgtEl>
                                        <p:attrNameLst>
                                          <p:attrName>ppt_y</p:attrName>
                                        </p:attrNameLst>
                                      </p:cBhvr>
                                      <p:tavLst>
                                        <p:tav tm="0">
                                          <p:val>
                                            <p:strVal val="#ppt_y"/>
                                          </p:val>
                                        </p:tav>
                                        <p:tav tm="100000">
                                          <p:val>
                                            <p:strVal val="#ppt_y"/>
                                          </p:val>
                                        </p:tav>
                                      </p:tavLst>
                                    </p:anim>
                                    <p:animEffect transition="in" filter="fade">
                                      <p:cBhvr>
                                        <p:cTn id="41" dur="1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linds(horizont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linds(horizontal)">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linds(horizontal)">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3"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strips(upRight)">
                                      <p:cBhvr>
                                        <p:cTn id="66" dur="500"/>
                                        <p:tgtEl>
                                          <p:spTgt spid="11"/>
                                        </p:tgtEl>
                                      </p:cBhvr>
                                    </p:animEffect>
                                  </p:childTnLst>
                                </p:cTn>
                              </p:par>
                              <p:par>
                                <p:cTn id="67" presetID="18" presetClass="entr" presetSubtype="6"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strips(downRight)">
                                      <p:cBhvr>
                                        <p:cTn id="6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3" grpId="0" animBg="1"/>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Autofit/>
          </a:bodyPr>
          <a:lstStyle/>
          <a:p>
            <a:pPr algn="l"/>
            <a:r>
              <a:rPr kumimoji="1" lang="ja-JP" altLang="en-US" sz="2400" dirty="0" smtClean="0"/>
              <a:t>カレッジの教育目標</a:t>
            </a:r>
            <a:endParaRPr kumimoji="1" lang="ja-JP" altLang="en-US" sz="2400" dirty="0"/>
          </a:p>
        </p:txBody>
      </p:sp>
      <p:cxnSp>
        <p:nvCxnSpPr>
          <p:cNvPr id="4" name="直線コネクタ 3"/>
          <p:cNvCxnSpPr/>
          <p:nvPr/>
        </p:nvCxnSpPr>
        <p:spPr>
          <a:xfrm>
            <a:off x="323528" y="836712"/>
            <a:ext cx="8496944" cy="0"/>
          </a:xfrm>
          <a:prstGeom prst="line">
            <a:avLst/>
          </a:prstGeom>
          <a:ln w="889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1" y="6208258"/>
            <a:ext cx="1835696" cy="649742"/>
          </a:xfrm>
          <a:prstGeom prst="rect">
            <a:avLst/>
          </a:prstGeom>
          <a:noFill/>
          <a:ln w="9525">
            <a:noFill/>
            <a:miter lim="800000"/>
            <a:headEnd/>
            <a:tailEnd/>
          </a:ln>
        </p:spPr>
      </p:pic>
      <p:sp>
        <p:nvSpPr>
          <p:cNvPr id="5" name="タイトル 2"/>
          <p:cNvSpPr txBox="1">
            <a:spLocks/>
          </p:cNvSpPr>
          <p:nvPr/>
        </p:nvSpPr>
        <p:spPr>
          <a:xfrm>
            <a:off x="1500188" y="1005260"/>
            <a:ext cx="6615112" cy="1252537"/>
          </a:xfrm>
          <a:prstGeom prst="rect">
            <a:avLst/>
          </a:prstGeom>
        </p:spPr>
        <p:txBody>
          <a:bodyPr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defRPr/>
            </a:pPr>
            <a:endParaRPr lang="ja-JP" altLang="en-US" dirty="0">
              <a:solidFill>
                <a:srgbClr val="002060"/>
              </a:solidFill>
              <a:effectLst>
                <a:outerShdw blurRad="38100" dist="38100" dir="2700000" algn="tl">
                  <a:srgbClr val="000000">
                    <a:alpha val="43137"/>
                  </a:srgbClr>
                </a:outerShdw>
              </a:effectLst>
              <a:latin typeface="MS UI Gothic" pitchFamily="50" charset="-128"/>
              <a:ea typeface="MS UI Gothic" pitchFamily="50" charset="-128"/>
            </a:endParaRPr>
          </a:p>
        </p:txBody>
      </p:sp>
      <p:graphicFrame>
        <p:nvGraphicFramePr>
          <p:cNvPr id="6" name="表 5"/>
          <p:cNvGraphicFramePr>
            <a:graphicFrameLocks noGrp="1"/>
          </p:cNvGraphicFramePr>
          <p:nvPr>
            <p:extLst/>
          </p:nvPr>
        </p:nvGraphicFramePr>
        <p:xfrm>
          <a:off x="323528" y="1052736"/>
          <a:ext cx="5904656" cy="3323063"/>
        </p:xfrm>
        <a:graphic>
          <a:graphicData uri="http://schemas.openxmlformats.org/drawingml/2006/table">
            <a:tbl>
              <a:tblPr firstRow="1" bandRow="1">
                <a:tableStyleId>{5C22544A-7EE6-4342-B048-85BDC9FD1C3A}</a:tableStyleId>
              </a:tblPr>
              <a:tblGrid>
                <a:gridCol w="5904656"/>
              </a:tblGrid>
              <a:tr h="10081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3600" dirty="0" smtClean="0">
                          <a:solidFill>
                            <a:schemeClr val="bg1"/>
                          </a:solidFill>
                          <a:effectLst>
                            <a:outerShdw blurRad="38100" dist="38100" dir="2700000" algn="tl">
                              <a:srgbClr val="000000">
                                <a:alpha val="43137"/>
                              </a:srgbClr>
                            </a:outerShdw>
                          </a:effectLst>
                          <a:latin typeface="MS UI Gothic" pitchFamily="50" charset="-128"/>
                          <a:ea typeface="MS UI Gothic" pitchFamily="50" charset="-128"/>
                        </a:rPr>
                        <a:t>カレッジの教育目標</a:t>
                      </a:r>
                      <a:endParaRPr lang="en-US" altLang="ja-JP" sz="3600" dirty="0" smtClean="0">
                        <a:solidFill>
                          <a:schemeClr val="bg1"/>
                        </a:solidFill>
                        <a:effectLst>
                          <a:outerShdw blurRad="38100" dist="38100" dir="2700000" algn="tl">
                            <a:srgbClr val="000000">
                              <a:alpha val="43137"/>
                            </a:srgbClr>
                          </a:outerShdw>
                        </a:effectLst>
                        <a:latin typeface="MS UI Gothic" pitchFamily="50" charset="-128"/>
                        <a:ea typeface="MS UI Gothic" pitchFamily="50" charset="-128"/>
                      </a:endParaRPr>
                    </a:p>
                  </a:txBody>
                  <a:tcPr marL="91438" marR="91438" marT="45730" marB="4573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r>
              <a:tr h="764473">
                <a:tc>
                  <a:txBody>
                    <a:bodyPr/>
                    <a:lstStyle/>
                    <a:p>
                      <a:endParaRPr kumimoji="1" lang="ja-JP" altLang="en-US" sz="3600" dirty="0"/>
                    </a:p>
                  </a:txBody>
                  <a:tcPr marL="91438" marR="91438" marT="45730" marB="4573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720080">
                <a:tc>
                  <a:txBody>
                    <a:bodyPr/>
                    <a:lstStyle/>
                    <a:p>
                      <a:endParaRPr kumimoji="1" lang="ja-JP" altLang="en-US" sz="3600" dirty="0"/>
                    </a:p>
                  </a:txBody>
                  <a:tcPr marL="91438" marR="91438" marT="45730" marB="4573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830398">
                <a:tc>
                  <a:txBody>
                    <a:bodyPr/>
                    <a:lstStyle/>
                    <a:p>
                      <a:endParaRPr kumimoji="1" lang="ja-JP" altLang="en-US" sz="3600" dirty="0"/>
                    </a:p>
                  </a:txBody>
                  <a:tcPr marL="91438" marR="91438" marT="45730" marB="4573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bl>
          </a:graphicData>
        </a:graphic>
      </p:graphicFrame>
      <p:sp>
        <p:nvSpPr>
          <p:cNvPr id="7" name="テキスト ボックス 1"/>
          <p:cNvSpPr txBox="1">
            <a:spLocks noChangeArrowheads="1"/>
          </p:cNvSpPr>
          <p:nvPr/>
        </p:nvSpPr>
        <p:spPr bwMode="auto">
          <a:xfrm>
            <a:off x="1979712" y="5949280"/>
            <a:ext cx="6840759" cy="584775"/>
          </a:xfrm>
          <a:prstGeom prst="rect">
            <a:avLst/>
          </a:prstGeom>
          <a:noFill/>
          <a:ln w="9525">
            <a:noFill/>
            <a:miter lim="800000"/>
            <a:headEnd/>
            <a:tailEnd/>
          </a:ln>
        </p:spPr>
        <p:txBody>
          <a:bodyPr wrap="square">
            <a:spAutoFit/>
          </a:bodyPr>
          <a:lstStyle/>
          <a:p>
            <a:pPr>
              <a:buFont typeface="Arial" charset="0"/>
              <a:buNone/>
            </a:pPr>
            <a:r>
              <a:rPr lang="ja-JP" altLang="en-US" sz="1600" dirty="0">
                <a:solidFill>
                  <a:srgbClr val="FF0000"/>
                </a:solidFill>
              </a:rPr>
              <a:t>自己効力感</a:t>
            </a:r>
            <a:r>
              <a:rPr lang="ja-JP" altLang="en-US" sz="1600" dirty="0">
                <a:solidFill>
                  <a:srgbClr val="000000"/>
                </a:solidFill>
              </a:rPr>
              <a:t>・・・「やったことはないけど、自分にもできそうかな」という気持ち</a:t>
            </a:r>
          </a:p>
          <a:p>
            <a:r>
              <a:rPr lang="ja-JP" altLang="en-US" sz="1600" dirty="0">
                <a:solidFill>
                  <a:srgbClr val="FF0000"/>
                </a:solidFill>
              </a:rPr>
              <a:t>自尊感情</a:t>
            </a:r>
            <a:r>
              <a:rPr lang="ja-JP" altLang="en-US" sz="1600" dirty="0">
                <a:solidFill>
                  <a:srgbClr val="000000"/>
                </a:solidFill>
              </a:rPr>
              <a:t>・・・自分をかけがえのない存在、価値ある存在としてとらえる気持ち</a:t>
            </a:r>
            <a:endParaRPr lang="en-US" altLang="ja-JP" sz="1600" dirty="0">
              <a:solidFill>
                <a:srgbClr val="000000"/>
              </a:solidFill>
            </a:endParaRPr>
          </a:p>
        </p:txBody>
      </p:sp>
      <p:sp>
        <p:nvSpPr>
          <p:cNvPr id="8" name="右矢印吹き出し 7"/>
          <p:cNvSpPr/>
          <p:nvPr/>
        </p:nvSpPr>
        <p:spPr>
          <a:xfrm>
            <a:off x="1907704" y="4535848"/>
            <a:ext cx="3366257" cy="1287384"/>
          </a:xfrm>
          <a:prstGeom prst="rightArrowCallout">
            <a:avLst>
              <a:gd name="adj1" fmla="val 30775"/>
              <a:gd name="adj2" fmla="val 25000"/>
              <a:gd name="adj3" fmla="val 34128"/>
              <a:gd name="adj4" fmla="val 76366"/>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b="1" dirty="0">
              <a:solidFill>
                <a:srgbClr val="FF0000"/>
              </a:solidFill>
            </a:endParaRPr>
          </a:p>
        </p:txBody>
      </p:sp>
      <p:sp>
        <p:nvSpPr>
          <p:cNvPr id="9" name="右矢印吹き出し 8"/>
          <p:cNvSpPr/>
          <p:nvPr/>
        </p:nvSpPr>
        <p:spPr>
          <a:xfrm>
            <a:off x="5292080" y="4725144"/>
            <a:ext cx="1854976" cy="1026079"/>
          </a:xfrm>
          <a:prstGeom prst="rightArrowCallout">
            <a:avLst>
              <a:gd name="adj1" fmla="val 15123"/>
              <a:gd name="adj2" fmla="val 25000"/>
              <a:gd name="adj3" fmla="val 0"/>
              <a:gd name="adj4" fmla="val 100000"/>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b="1" dirty="0">
              <a:solidFill>
                <a:srgbClr val="FFFF00"/>
              </a:solidFill>
            </a:endParaRPr>
          </a:p>
        </p:txBody>
      </p:sp>
      <p:pic>
        <p:nvPicPr>
          <p:cNvPr id="10" name="図 3"/>
          <p:cNvPicPr>
            <a:picLocks noChangeAspect="1"/>
          </p:cNvPicPr>
          <p:nvPr/>
        </p:nvPicPr>
        <p:blipFill>
          <a:blip r:embed="rId3" cstate="print"/>
          <a:srcRect/>
          <a:stretch>
            <a:fillRect/>
          </a:stretch>
        </p:blipFill>
        <p:spPr bwMode="auto">
          <a:xfrm>
            <a:off x="6660232" y="1484784"/>
            <a:ext cx="2017713" cy="2232025"/>
          </a:xfrm>
          <a:prstGeom prst="rect">
            <a:avLst/>
          </a:prstGeom>
          <a:noFill/>
          <a:ln w="9525">
            <a:noFill/>
            <a:miter lim="800000"/>
            <a:headEnd/>
            <a:tailEnd/>
          </a:ln>
        </p:spPr>
      </p:pic>
      <p:sp>
        <p:nvSpPr>
          <p:cNvPr id="11" name="テキスト ボックス 10"/>
          <p:cNvSpPr txBox="1">
            <a:spLocks noChangeArrowheads="1"/>
          </p:cNvSpPr>
          <p:nvPr/>
        </p:nvSpPr>
        <p:spPr bwMode="auto">
          <a:xfrm>
            <a:off x="1979712" y="4535847"/>
            <a:ext cx="2520280" cy="1323439"/>
          </a:xfrm>
          <a:prstGeom prst="rect">
            <a:avLst/>
          </a:prstGeom>
          <a:noFill/>
          <a:ln w="9525">
            <a:noFill/>
            <a:miter lim="800000"/>
            <a:headEnd/>
            <a:tailEnd/>
          </a:ln>
        </p:spPr>
        <p:txBody>
          <a:bodyPr wrap="square">
            <a:spAutoFit/>
          </a:bodyPr>
          <a:lstStyle/>
          <a:p>
            <a:pPr algn="ctr"/>
            <a:r>
              <a:rPr lang="ja-JP" altLang="en-US" sz="2000" b="1" dirty="0" smtClean="0">
                <a:solidFill>
                  <a:srgbClr val="FF0000"/>
                </a:solidFill>
              </a:rPr>
              <a:t>楽観性</a:t>
            </a:r>
            <a:endParaRPr lang="en-US" altLang="ja-JP" sz="2000" b="1" dirty="0" smtClean="0">
              <a:solidFill>
                <a:srgbClr val="FF0000"/>
              </a:solidFill>
            </a:endParaRPr>
          </a:p>
          <a:p>
            <a:pPr algn="ctr"/>
            <a:r>
              <a:rPr lang="ja-JP" altLang="en-US" sz="2000" b="1" dirty="0" smtClean="0">
                <a:solidFill>
                  <a:srgbClr val="FF0000"/>
                </a:solidFill>
              </a:rPr>
              <a:t>自己効力感</a:t>
            </a:r>
            <a:endParaRPr lang="en-US" altLang="ja-JP" sz="2000" b="1" dirty="0" smtClean="0">
              <a:solidFill>
                <a:srgbClr val="FF0000"/>
              </a:solidFill>
            </a:endParaRPr>
          </a:p>
          <a:p>
            <a:pPr algn="ctr"/>
            <a:r>
              <a:rPr lang="ja-JP" altLang="en-US" sz="2000" b="1" dirty="0" smtClean="0">
                <a:solidFill>
                  <a:srgbClr val="FF0000"/>
                </a:solidFill>
              </a:rPr>
              <a:t>自尊感情</a:t>
            </a:r>
            <a:endParaRPr lang="en-US" altLang="ja-JP" sz="2000" b="1" dirty="0" smtClean="0">
              <a:solidFill>
                <a:srgbClr val="FF0000"/>
              </a:solidFill>
            </a:endParaRPr>
          </a:p>
          <a:p>
            <a:pPr algn="ctr"/>
            <a:r>
              <a:rPr lang="ja-JP" altLang="en-US" sz="2000" b="1" dirty="0" smtClean="0">
                <a:solidFill>
                  <a:srgbClr val="FF0000"/>
                </a:solidFill>
              </a:rPr>
              <a:t>感情コントロール</a:t>
            </a:r>
            <a:endParaRPr lang="ja-JP" altLang="en-US" sz="2000" b="1" dirty="0">
              <a:solidFill>
                <a:srgbClr val="FF0000"/>
              </a:solidFill>
            </a:endParaRPr>
          </a:p>
        </p:txBody>
      </p:sp>
      <p:sp>
        <p:nvSpPr>
          <p:cNvPr id="12" name="テキスト ボックス 11"/>
          <p:cNvSpPr txBox="1">
            <a:spLocks noChangeArrowheads="1"/>
          </p:cNvSpPr>
          <p:nvPr/>
        </p:nvSpPr>
        <p:spPr bwMode="auto">
          <a:xfrm>
            <a:off x="5398773" y="4772753"/>
            <a:ext cx="1621499" cy="954107"/>
          </a:xfrm>
          <a:prstGeom prst="rect">
            <a:avLst/>
          </a:prstGeom>
          <a:noFill/>
          <a:ln w="9525">
            <a:noFill/>
            <a:miter lim="800000"/>
            <a:headEnd/>
            <a:tailEnd/>
          </a:ln>
        </p:spPr>
        <p:txBody>
          <a:bodyPr wrap="square">
            <a:spAutoFit/>
          </a:bodyPr>
          <a:lstStyle/>
          <a:p>
            <a:pPr algn="ctr"/>
            <a:r>
              <a:rPr lang="ja-JP" altLang="en-US" sz="2000" b="1" dirty="0">
                <a:solidFill>
                  <a:srgbClr val="FFFF00"/>
                </a:solidFill>
              </a:rPr>
              <a:t>逆境力</a:t>
            </a:r>
            <a:endParaRPr lang="en-US" altLang="ja-JP" sz="2000" b="1" dirty="0">
              <a:solidFill>
                <a:srgbClr val="FFFF00"/>
              </a:solidFill>
            </a:endParaRPr>
          </a:p>
          <a:p>
            <a:pPr algn="ctr"/>
            <a:r>
              <a:rPr lang="ja-JP" altLang="en-US" sz="2000" b="1" dirty="0">
                <a:solidFill>
                  <a:srgbClr val="FFFF00"/>
                </a:solidFill>
              </a:rPr>
              <a:t>折れない心</a:t>
            </a:r>
            <a:endParaRPr lang="en-US" altLang="ja-JP" sz="2000" b="1" dirty="0">
              <a:solidFill>
                <a:srgbClr val="FFFF00"/>
              </a:solidFill>
            </a:endParaRPr>
          </a:p>
          <a:p>
            <a:pPr algn="ctr"/>
            <a:r>
              <a:rPr lang="ja-JP" altLang="en-US" sz="1600" b="1" dirty="0">
                <a:solidFill>
                  <a:srgbClr val="FFFF00"/>
                </a:solidFill>
              </a:rPr>
              <a:t>（レジリエンス）</a:t>
            </a:r>
          </a:p>
        </p:txBody>
      </p:sp>
      <p:sp>
        <p:nvSpPr>
          <p:cNvPr id="13" name="テキスト ボックス 12"/>
          <p:cNvSpPr txBox="1"/>
          <p:nvPr/>
        </p:nvSpPr>
        <p:spPr>
          <a:xfrm>
            <a:off x="6372200" y="3789040"/>
            <a:ext cx="2520280" cy="584775"/>
          </a:xfrm>
          <a:prstGeom prst="rect">
            <a:avLst/>
          </a:prstGeom>
          <a:noFill/>
        </p:spPr>
        <p:txBody>
          <a:bodyPr wrap="square" rtlCol="0">
            <a:spAutoFit/>
          </a:bodyPr>
          <a:lstStyle/>
          <a:p>
            <a:pPr algn="ctr"/>
            <a:r>
              <a:rPr lang="ja-JP" altLang="en-US" sz="1600" dirty="0" smtClean="0">
                <a:solidFill>
                  <a:prstClr val="black"/>
                </a:solidFill>
              </a:rPr>
              <a:t>ＮＨＫ「クローズアップ現代</a:t>
            </a:r>
            <a:endParaRPr lang="en-US" altLang="ja-JP" sz="1600" dirty="0" smtClean="0">
              <a:solidFill>
                <a:prstClr val="black"/>
              </a:solidFill>
            </a:endParaRPr>
          </a:p>
          <a:p>
            <a:pPr algn="ctr"/>
            <a:r>
              <a:rPr lang="ja-JP" altLang="en-US" sz="1600" dirty="0" smtClean="0">
                <a:solidFill>
                  <a:prstClr val="black"/>
                </a:solidFill>
              </a:rPr>
              <a:t>～折れない</a:t>
            </a:r>
            <a:r>
              <a:rPr lang="ja-JP" altLang="en-US" sz="1600" dirty="0">
                <a:solidFill>
                  <a:prstClr val="black"/>
                </a:solidFill>
              </a:rPr>
              <a:t>心</a:t>
            </a:r>
            <a:r>
              <a:rPr lang="ja-JP" altLang="en-US" sz="1600" dirty="0" smtClean="0">
                <a:solidFill>
                  <a:prstClr val="black"/>
                </a:solidFill>
              </a:rPr>
              <a:t>の育て方～」</a:t>
            </a:r>
            <a:endParaRPr lang="ja-JP" altLang="en-US" sz="1600" dirty="0">
              <a:solidFill>
                <a:prstClr val="black"/>
              </a:solidFill>
            </a:endParaRPr>
          </a:p>
        </p:txBody>
      </p:sp>
      <p:sp>
        <p:nvSpPr>
          <p:cNvPr id="14" name="テキスト ボックス 13"/>
          <p:cNvSpPr txBox="1"/>
          <p:nvPr/>
        </p:nvSpPr>
        <p:spPr>
          <a:xfrm>
            <a:off x="395536" y="2132856"/>
            <a:ext cx="5736083" cy="646331"/>
          </a:xfrm>
          <a:prstGeom prst="rect">
            <a:avLst/>
          </a:prstGeom>
          <a:noFill/>
        </p:spPr>
        <p:txBody>
          <a:bodyPr wrap="square" rtlCol="0">
            <a:spAutoFit/>
          </a:bodyPr>
          <a:lstStyle/>
          <a:p>
            <a:r>
              <a:rPr lang="ja-JP" altLang="en-US" dirty="0">
                <a:solidFill>
                  <a:prstClr val="black"/>
                </a:solidFill>
              </a:rPr>
              <a:t>①生きるために必要な力や人生を楽しむ</a:t>
            </a:r>
            <a:r>
              <a:rPr lang="ja-JP" altLang="en-US" dirty="0" smtClean="0">
                <a:solidFill>
                  <a:prstClr val="black"/>
                </a:solidFill>
              </a:rPr>
              <a:t>力を身につけ、</a:t>
            </a:r>
            <a:r>
              <a:rPr lang="ja-JP" altLang="en-US" dirty="0">
                <a:solidFill>
                  <a:prstClr val="black"/>
                </a:solidFill>
              </a:rPr>
              <a:t>忍耐・努力</a:t>
            </a:r>
            <a:r>
              <a:rPr lang="ja-JP" altLang="en-US" dirty="0" smtClean="0">
                <a:solidFill>
                  <a:prstClr val="black"/>
                </a:solidFill>
              </a:rPr>
              <a:t>することができる社会人の</a:t>
            </a:r>
            <a:r>
              <a:rPr lang="ja-JP" altLang="en-US" dirty="0">
                <a:solidFill>
                  <a:prstClr val="black"/>
                </a:solidFill>
              </a:rPr>
              <a:t>育成</a:t>
            </a:r>
            <a:endParaRPr lang="ja-JP" altLang="en-US" sz="3200" dirty="0">
              <a:solidFill>
                <a:prstClr val="black"/>
              </a:solidFill>
            </a:endParaRPr>
          </a:p>
        </p:txBody>
      </p:sp>
      <p:sp>
        <p:nvSpPr>
          <p:cNvPr id="15" name="テキスト ボックス 14"/>
          <p:cNvSpPr txBox="1"/>
          <p:nvPr/>
        </p:nvSpPr>
        <p:spPr>
          <a:xfrm>
            <a:off x="371810" y="2887022"/>
            <a:ext cx="5736083" cy="646331"/>
          </a:xfrm>
          <a:prstGeom prst="rect">
            <a:avLst/>
          </a:prstGeom>
          <a:noFill/>
        </p:spPr>
        <p:txBody>
          <a:bodyPr wrap="square" rtlCol="0">
            <a:spAutoFit/>
          </a:bodyPr>
          <a:lstStyle/>
          <a:p>
            <a:r>
              <a:rPr lang="ja-JP" altLang="en-US" dirty="0">
                <a:solidFill>
                  <a:prstClr val="black"/>
                </a:solidFill>
              </a:rPr>
              <a:t>②個性や</a:t>
            </a:r>
            <a:r>
              <a:rPr lang="ja-JP" altLang="en-US" dirty="0" smtClean="0">
                <a:solidFill>
                  <a:prstClr val="black"/>
                </a:solidFill>
              </a:rPr>
              <a:t>自主性が輝き、</a:t>
            </a:r>
            <a:r>
              <a:rPr lang="ja-JP" altLang="en-US" dirty="0">
                <a:solidFill>
                  <a:prstClr val="black"/>
                </a:solidFill>
              </a:rPr>
              <a:t>伝え合う力や</a:t>
            </a:r>
            <a:r>
              <a:rPr lang="ja-JP" altLang="en-US" dirty="0" smtClean="0">
                <a:solidFill>
                  <a:prstClr val="black"/>
                </a:solidFill>
              </a:rPr>
              <a:t>協調性を持つ社会人の</a:t>
            </a:r>
            <a:r>
              <a:rPr lang="ja-JP" altLang="en-US" dirty="0">
                <a:solidFill>
                  <a:prstClr val="black"/>
                </a:solidFill>
              </a:rPr>
              <a:t>育成</a:t>
            </a:r>
            <a:endParaRPr lang="ja-JP" altLang="en-US" sz="3200" dirty="0">
              <a:solidFill>
                <a:prstClr val="black"/>
              </a:solidFill>
            </a:endParaRPr>
          </a:p>
        </p:txBody>
      </p:sp>
      <p:sp>
        <p:nvSpPr>
          <p:cNvPr id="16" name="テキスト ボックス 15"/>
          <p:cNvSpPr txBox="1"/>
          <p:nvPr/>
        </p:nvSpPr>
        <p:spPr>
          <a:xfrm>
            <a:off x="395536" y="3645024"/>
            <a:ext cx="5736083" cy="646331"/>
          </a:xfrm>
          <a:prstGeom prst="rect">
            <a:avLst/>
          </a:prstGeom>
          <a:noFill/>
        </p:spPr>
        <p:txBody>
          <a:bodyPr wrap="square" rtlCol="0">
            <a:spAutoFit/>
          </a:bodyPr>
          <a:lstStyle/>
          <a:p>
            <a:r>
              <a:rPr lang="ja-JP" altLang="en-US" dirty="0">
                <a:solidFill>
                  <a:prstClr val="black"/>
                </a:solidFill>
              </a:rPr>
              <a:t>③社会で</a:t>
            </a:r>
            <a:r>
              <a:rPr lang="ja-JP" altLang="en-US" dirty="0" smtClean="0">
                <a:solidFill>
                  <a:prstClr val="black"/>
                </a:solidFill>
              </a:rPr>
              <a:t>生きる意欲と折れない心（レジリエンス）を持つ社会人の</a:t>
            </a:r>
            <a:r>
              <a:rPr lang="ja-JP" altLang="en-US" dirty="0">
                <a:solidFill>
                  <a:prstClr val="black"/>
                </a:solidFill>
              </a:rPr>
              <a:t>育成</a:t>
            </a:r>
            <a:endParaRPr lang="ja-JP" altLang="en-US" sz="3200" dirty="0">
              <a:solidFill>
                <a:prstClr val="black"/>
              </a:solidFill>
            </a:endParaRPr>
          </a:p>
        </p:txBody>
      </p:sp>
      <p:sp>
        <p:nvSpPr>
          <p:cNvPr id="17" name="テキスト ボックス 16"/>
          <p:cNvSpPr txBox="1"/>
          <p:nvPr/>
        </p:nvSpPr>
        <p:spPr>
          <a:xfrm>
            <a:off x="323528" y="1628800"/>
            <a:ext cx="5904656" cy="369332"/>
          </a:xfrm>
          <a:prstGeom prst="rect">
            <a:avLst/>
          </a:prstGeom>
          <a:noFill/>
        </p:spPr>
        <p:txBody>
          <a:bodyPr wrap="square" rtlCol="0">
            <a:spAutoFit/>
          </a:bodyPr>
          <a:lstStyle/>
          <a:p>
            <a:pPr algn="ctr">
              <a:defRPr/>
            </a:pPr>
            <a:r>
              <a:rPr lang="ja-JP" altLang="en-US" dirty="0">
                <a:solidFill>
                  <a:srgbClr val="FFFF00"/>
                </a:solidFill>
                <a:effectLst>
                  <a:outerShdw blurRad="38100" dist="38100" dir="2700000" algn="tl">
                    <a:srgbClr val="000000">
                      <a:alpha val="43137"/>
                    </a:srgbClr>
                  </a:outerShdw>
                </a:effectLst>
                <a:latin typeface="MS UI Gothic" pitchFamily="50" charset="-128"/>
                <a:ea typeface="MS UI Gothic" pitchFamily="50" charset="-128"/>
              </a:rPr>
              <a:t>特別支援学校で学んだことを土台に、さらなる成長を促します</a:t>
            </a:r>
            <a:endParaRPr lang="ja-JP" altLang="en-US" sz="3200" dirty="0">
              <a:solidFill>
                <a:srgbClr val="FFFF00"/>
              </a:solidFill>
              <a:effectLst>
                <a:outerShdw blurRad="38100" dist="38100" dir="2700000" algn="tl">
                  <a:srgbClr val="000000">
                    <a:alpha val="43137"/>
                  </a:srgbClr>
                </a:outerShdw>
              </a:effectLst>
              <a:latin typeface="MS UI Gothic" pitchFamily="50" charset="-128"/>
              <a:ea typeface="MS UI Gothic" pitchFamily="50" charset="-128"/>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17"/>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500" tmFilter="0, 0; .2, .5; .8, .5; 1, 0"/>
                                        <p:tgtEl>
                                          <p:spTgt spid="10"/>
                                        </p:tgtEl>
                                      </p:cBhvr>
                                    </p:animEffect>
                                    <p:animScale>
                                      <p:cBhvr>
                                        <p:cTn id="34" dur="250" autoRev="1" fill="hold"/>
                                        <p:tgtEl>
                                          <p:spTgt spid="10"/>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Autofit/>
          </a:bodyPr>
          <a:lstStyle/>
          <a:p>
            <a:pPr algn="l"/>
            <a:r>
              <a:rPr kumimoji="1" lang="ja-JP" altLang="en-US" sz="2400" dirty="0" smtClean="0"/>
              <a:t>普通科「教養課程」の時間割</a:t>
            </a:r>
            <a:endParaRPr kumimoji="1" lang="ja-JP" altLang="en-US" sz="2400" dirty="0"/>
          </a:p>
        </p:txBody>
      </p:sp>
      <p:cxnSp>
        <p:nvCxnSpPr>
          <p:cNvPr id="4" name="直線コネクタ 3"/>
          <p:cNvCxnSpPr/>
          <p:nvPr/>
        </p:nvCxnSpPr>
        <p:spPr>
          <a:xfrm>
            <a:off x="323528" y="836712"/>
            <a:ext cx="8496944" cy="0"/>
          </a:xfrm>
          <a:prstGeom prst="line">
            <a:avLst/>
          </a:prstGeom>
          <a:ln w="88900"/>
        </p:spPr>
        <p:style>
          <a:lnRef idx="1">
            <a:schemeClr val="accent1"/>
          </a:lnRef>
          <a:fillRef idx="0">
            <a:schemeClr val="accent1"/>
          </a:fillRef>
          <a:effectRef idx="0">
            <a:schemeClr val="accent1"/>
          </a:effectRef>
          <a:fontRef idx="minor">
            <a:schemeClr val="tx1"/>
          </a:fontRef>
        </p:style>
      </p:cxnSp>
      <p:graphicFrame>
        <p:nvGraphicFramePr>
          <p:cNvPr id="5" name="表 4"/>
          <p:cNvGraphicFramePr>
            <a:graphicFrameLocks noGrp="1"/>
          </p:cNvGraphicFramePr>
          <p:nvPr/>
        </p:nvGraphicFramePr>
        <p:xfrm>
          <a:off x="323528" y="1196752"/>
          <a:ext cx="8510005" cy="5328588"/>
        </p:xfrm>
        <a:graphic>
          <a:graphicData uri="http://schemas.openxmlformats.org/drawingml/2006/table">
            <a:tbl>
              <a:tblPr firstRow="1" bandRow="1">
                <a:tableStyleId>{5C22544A-7EE6-4342-B048-85BDC9FD1C3A}</a:tableStyleId>
              </a:tblPr>
              <a:tblGrid>
                <a:gridCol w="1514778"/>
                <a:gridCol w="1406828"/>
                <a:gridCol w="1168226"/>
                <a:gridCol w="116833"/>
                <a:gridCol w="1041704"/>
                <a:gridCol w="1040116"/>
                <a:gridCol w="1179816"/>
                <a:gridCol w="1041704"/>
              </a:tblGrid>
              <a:tr h="574655">
                <a:tc>
                  <a:txBody>
                    <a:bodyPr/>
                    <a:lstStyle/>
                    <a:p>
                      <a:pPr algn="ctr"/>
                      <a:r>
                        <a:rPr kumimoji="1" lang="ja-JP" altLang="en-US" sz="1600" b="0" dirty="0" smtClean="0">
                          <a:solidFill>
                            <a:schemeClr val="bg1"/>
                          </a:solidFill>
                        </a:rPr>
                        <a:t>時間・曜日</a:t>
                      </a:r>
                      <a:endParaRPr kumimoji="1" lang="ja-JP" altLang="en-US" sz="1600" b="0" dirty="0">
                        <a:solidFill>
                          <a:schemeClr val="bg1"/>
                        </a:solidFill>
                      </a:endParaRPr>
                    </a:p>
                  </a:txBody>
                  <a:tcPr marL="91433" marR="91433" marT="45727" marB="45727" anchor="ctr">
                    <a:lnL w="38100" cap="flat" cmpd="sng" algn="ctr">
                      <a:solidFill>
                        <a:srgbClr val="6600CC"/>
                      </a:solidFill>
                      <a:prstDash val="solid"/>
                      <a:round/>
                      <a:headEnd type="none" w="med" len="med"/>
                      <a:tailEnd type="none" w="med" len="med"/>
                    </a:lnL>
                    <a:lnR w="38100" cap="flat" cmpd="sng" algn="ctr">
                      <a:solidFill>
                        <a:srgbClr val="6600CC"/>
                      </a:solidFill>
                      <a:prstDash val="solid"/>
                      <a:round/>
                      <a:headEnd type="none" w="med" len="med"/>
                      <a:tailEnd type="none" w="med" len="med"/>
                    </a:lnR>
                    <a:lnT w="38100" cap="flat" cmpd="sng" algn="ctr">
                      <a:solidFill>
                        <a:srgbClr val="6600CC"/>
                      </a:solidFill>
                      <a:prstDash val="solid"/>
                      <a:round/>
                      <a:headEnd type="none" w="med" len="med"/>
                      <a:tailEnd type="none" w="med" len="med"/>
                    </a:lnT>
                    <a:lnB w="38100" cap="flat" cmpd="sng" algn="ctr">
                      <a:solidFill>
                        <a:srgbClr val="6600CC"/>
                      </a:solidFill>
                      <a:prstDash val="solid"/>
                      <a:round/>
                      <a:headEnd type="none" w="med" len="med"/>
                      <a:tailEnd type="none" w="med" len="med"/>
                    </a:lnB>
                  </a:tcPr>
                </a:tc>
                <a:tc>
                  <a:txBody>
                    <a:bodyPr/>
                    <a:lstStyle/>
                    <a:p>
                      <a:pPr algn="ctr"/>
                      <a:r>
                        <a:rPr kumimoji="1" lang="ja-JP" altLang="en-US" sz="1600" b="0" dirty="0" smtClean="0">
                          <a:solidFill>
                            <a:schemeClr val="bg1"/>
                          </a:solidFill>
                        </a:rPr>
                        <a:t>月曜日</a:t>
                      </a:r>
                      <a:endParaRPr kumimoji="1" lang="ja-JP" altLang="en-US" sz="1600" b="0" dirty="0">
                        <a:solidFill>
                          <a:schemeClr val="bg1"/>
                        </a:solidFill>
                      </a:endParaRPr>
                    </a:p>
                  </a:txBody>
                  <a:tcPr marL="91433" marR="91433" marT="45727" marB="45727" anchor="ctr">
                    <a:lnL w="38100" cap="flat" cmpd="sng" algn="ctr">
                      <a:solidFill>
                        <a:srgbClr val="6600CC"/>
                      </a:solidFill>
                      <a:prstDash val="solid"/>
                      <a:round/>
                      <a:headEnd type="none" w="med" len="med"/>
                      <a:tailEnd type="none" w="med" len="med"/>
                    </a:lnL>
                    <a:lnR w="12700" cap="flat" cmpd="sng" algn="ctr">
                      <a:solidFill>
                        <a:srgbClr val="6600CC"/>
                      </a:solidFill>
                      <a:prstDash val="solid"/>
                      <a:round/>
                      <a:headEnd type="none" w="med" len="med"/>
                      <a:tailEnd type="none" w="med" len="med"/>
                    </a:lnR>
                    <a:lnT w="38100" cap="flat" cmpd="sng" algn="ctr">
                      <a:solidFill>
                        <a:srgbClr val="6600CC"/>
                      </a:solidFill>
                      <a:prstDash val="solid"/>
                      <a:round/>
                      <a:headEnd type="none" w="med" len="med"/>
                      <a:tailEnd type="none" w="med" len="med"/>
                    </a:lnT>
                    <a:lnB w="38100" cap="flat" cmpd="sng" algn="ctr">
                      <a:solidFill>
                        <a:srgbClr val="6600CC"/>
                      </a:solidFill>
                      <a:prstDash val="solid"/>
                      <a:round/>
                      <a:headEnd type="none" w="med" len="med"/>
                      <a:tailEnd type="none" w="med" len="med"/>
                    </a:lnB>
                  </a:tcPr>
                </a:tc>
                <a:tc>
                  <a:txBody>
                    <a:bodyPr/>
                    <a:lstStyle/>
                    <a:p>
                      <a:pPr algn="ctr"/>
                      <a:r>
                        <a:rPr kumimoji="1" lang="ja-JP" altLang="en-US" sz="1600" b="0" dirty="0" smtClean="0">
                          <a:solidFill>
                            <a:schemeClr val="bg1"/>
                          </a:solidFill>
                        </a:rPr>
                        <a:t>火曜日</a:t>
                      </a:r>
                      <a:endParaRPr kumimoji="1" lang="ja-JP" altLang="en-US" sz="1600" b="0" dirty="0">
                        <a:solidFill>
                          <a:schemeClr val="bg1"/>
                        </a:solidFill>
                      </a:endParaRPr>
                    </a:p>
                  </a:txBody>
                  <a:tcPr marL="91433" marR="91433" marT="45727" marB="45727" anchor="ctr">
                    <a:lnL w="12700" cap="flat" cmpd="sng" algn="ctr">
                      <a:solidFill>
                        <a:srgbClr val="6600CC"/>
                      </a:solidFill>
                      <a:prstDash val="solid"/>
                      <a:round/>
                      <a:headEnd type="none" w="med" len="med"/>
                      <a:tailEnd type="none" w="med" len="med"/>
                    </a:lnL>
                    <a:lnR w="12700" cap="flat" cmpd="sng" algn="ctr">
                      <a:solidFill>
                        <a:srgbClr val="6600CC"/>
                      </a:solidFill>
                      <a:prstDash val="solid"/>
                      <a:round/>
                      <a:headEnd type="none" w="med" len="med"/>
                      <a:tailEnd type="none" w="med" len="med"/>
                    </a:lnR>
                    <a:lnT w="38100" cap="flat" cmpd="sng" algn="ctr">
                      <a:solidFill>
                        <a:srgbClr val="6600CC"/>
                      </a:solidFill>
                      <a:prstDash val="solid"/>
                      <a:round/>
                      <a:headEnd type="none" w="med" len="med"/>
                      <a:tailEnd type="none" w="med" len="med"/>
                    </a:lnT>
                    <a:lnB w="38100" cap="flat" cmpd="sng" algn="ctr">
                      <a:solidFill>
                        <a:srgbClr val="6600CC"/>
                      </a:solidFill>
                      <a:prstDash val="solid"/>
                      <a:round/>
                      <a:headEnd type="none" w="med" len="med"/>
                      <a:tailEnd type="none" w="med" len="med"/>
                    </a:lnB>
                  </a:tcPr>
                </a:tc>
                <a:tc gridSpan="2">
                  <a:txBody>
                    <a:bodyPr/>
                    <a:lstStyle/>
                    <a:p>
                      <a:pPr algn="ctr"/>
                      <a:r>
                        <a:rPr kumimoji="1" lang="ja-JP" altLang="en-US" sz="1600" b="0" dirty="0" smtClean="0">
                          <a:solidFill>
                            <a:schemeClr val="bg1"/>
                          </a:solidFill>
                        </a:rPr>
                        <a:t>水曜日</a:t>
                      </a:r>
                      <a:endParaRPr kumimoji="1" lang="ja-JP" altLang="en-US" sz="1600" b="0" dirty="0">
                        <a:solidFill>
                          <a:schemeClr val="bg1"/>
                        </a:solidFill>
                      </a:endParaRPr>
                    </a:p>
                  </a:txBody>
                  <a:tcPr marL="91433" marR="91433" marT="45727" marB="45727" anchor="ctr">
                    <a:lnL w="12700" cap="flat" cmpd="sng" algn="ctr">
                      <a:solidFill>
                        <a:srgbClr val="6600CC"/>
                      </a:solidFill>
                      <a:prstDash val="solid"/>
                      <a:round/>
                      <a:headEnd type="none" w="med" len="med"/>
                      <a:tailEnd type="none" w="med" len="med"/>
                    </a:lnL>
                    <a:lnR w="12700" cap="flat" cmpd="sng" algn="ctr">
                      <a:solidFill>
                        <a:srgbClr val="6600CC"/>
                      </a:solidFill>
                      <a:prstDash val="solid"/>
                      <a:round/>
                      <a:headEnd type="none" w="med" len="med"/>
                      <a:tailEnd type="none" w="med" len="med"/>
                    </a:lnR>
                    <a:lnT w="38100" cap="flat" cmpd="sng" algn="ctr">
                      <a:solidFill>
                        <a:srgbClr val="6600CC"/>
                      </a:solidFill>
                      <a:prstDash val="solid"/>
                      <a:round/>
                      <a:headEnd type="none" w="med" len="med"/>
                      <a:tailEnd type="none" w="med" len="med"/>
                    </a:lnT>
                    <a:lnB w="38100" cap="flat" cmpd="sng" algn="ctr">
                      <a:solidFill>
                        <a:srgbClr val="6600CC"/>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ja-JP" altLang="en-US" sz="1600" b="0" dirty="0" smtClean="0">
                          <a:solidFill>
                            <a:schemeClr val="bg1"/>
                          </a:solidFill>
                        </a:rPr>
                        <a:t>木曜日</a:t>
                      </a:r>
                      <a:endParaRPr kumimoji="1" lang="ja-JP" altLang="en-US" sz="1600" b="0" dirty="0">
                        <a:solidFill>
                          <a:schemeClr val="bg1"/>
                        </a:solidFill>
                      </a:endParaRPr>
                    </a:p>
                  </a:txBody>
                  <a:tcPr marL="91433" marR="91433" marT="45727" marB="45727" anchor="ctr">
                    <a:lnL w="12700" cap="flat" cmpd="sng" algn="ctr">
                      <a:solidFill>
                        <a:srgbClr val="6600CC"/>
                      </a:solidFill>
                      <a:prstDash val="solid"/>
                      <a:round/>
                      <a:headEnd type="none" w="med" len="med"/>
                      <a:tailEnd type="none" w="med" len="med"/>
                    </a:lnL>
                    <a:lnR w="12700" cap="flat" cmpd="sng" algn="ctr">
                      <a:solidFill>
                        <a:srgbClr val="6600CC"/>
                      </a:solidFill>
                      <a:prstDash val="solid"/>
                      <a:round/>
                      <a:headEnd type="none" w="med" len="med"/>
                      <a:tailEnd type="none" w="med" len="med"/>
                    </a:lnR>
                    <a:lnT w="38100" cap="flat" cmpd="sng" algn="ctr">
                      <a:solidFill>
                        <a:srgbClr val="6600CC"/>
                      </a:solidFill>
                      <a:prstDash val="solid"/>
                      <a:round/>
                      <a:headEnd type="none" w="med" len="med"/>
                      <a:tailEnd type="none" w="med" len="med"/>
                    </a:lnT>
                    <a:lnB w="38100" cap="flat" cmpd="sng" algn="ctr">
                      <a:solidFill>
                        <a:srgbClr val="6600CC"/>
                      </a:solidFill>
                      <a:prstDash val="solid"/>
                      <a:round/>
                      <a:headEnd type="none" w="med" len="med"/>
                      <a:tailEnd type="none" w="med" len="med"/>
                    </a:lnB>
                  </a:tcPr>
                </a:tc>
                <a:tc>
                  <a:txBody>
                    <a:bodyPr/>
                    <a:lstStyle/>
                    <a:p>
                      <a:pPr algn="ctr"/>
                      <a:r>
                        <a:rPr kumimoji="1" lang="ja-JP" altLang="en-US" sz="1600" b="0" dirty="0" smtClean="0">
                          <a:solidFill>
                            <a:schemeClr val="bg1"/>
                          </a:solidFill>
                        </a:rPr>
                        <a:t>金曜日</a:t>
                      </a:r>
                      <a:endParaRPr kumimoji="1" lang="ja-JP" altLang="en-US" sz="1600" b="0" dirty="0">
                        <a:solidFill>
                          <a:schemeClr val="bg1"/>
                        </a:solidFill>
                      </a:endParaRPr>
                    </a:p>
                  </a:txBody>
                  <a:tcPr marL="91433" marR="91433" marT="45727" marB="45727" anchor="ctr">
                    <a:lnL w="12700" cap="flat" cmpd="sng" algn="ctr">
                      <a:solidFill>
                        <a:srgbClr val="6600CC"/>
                      </a:solidFill>
                      <a:prstDash val="solid"/>
                      <a:round/>
                      <a:headEnd type="none" w="med" len="med"/>
                      <a:tailEnd type="none" w="med" len="med"/>
                    </a:lnL>
                    <a:lnR w="12700" cap="flat" cmpd="sng" algn="ctr">
                      <a:solidFill>
                        <a:srgbClr val="6600CC"/>
                      </a:solidFill>
                      <a:prstDash val="solid"/>
                      <a:round/>
                      <a:headEnd type="none" w="med" len="med"/>
                      <a:tailEnd type="none" w="med" len="med"/>
                    </a:lnR>
                    <a:lnT w="38100" cap="flat" cmpd="sng" algn="ctr">
                      <a:solidFill>
                        <a:srgbClr val="6600CC"/>
                      </a:solidFill>
                      <a:prstDash val="solid"/>
                      <a:round/>
                      <a:headEnd type="none" w="med" len="med"/>
                      <a:tailEnd type="none" w="med" len="med"/>
                    </a:lnT>
                    <a:lnB w="38100" cap="flat" cmpd="sng" algn="ctr">
                      <a:solidFill>
                        <a:srgbClr val="6600CC"/>
                      </a:solidFill>
                      <a:prstDash val="solid"/>
                      <a:round/>
                      <a:headEnd type="none" w="med" len="med"/>
                      <a:tailEnd type="none" w="med" len="med"/>
                    </a:lnB>
                  </a:tcPr>
                </a:tc>
                <a:tc>
                  <a:txBody>
                    <a:bodyPr/>
                    <a:lstStyle/>
                    <a:p>
                      <a:pPr algn="ctr"/>
                      <a:r>
                        <a:rPr kumimoji="1" lang="ja-JP" altLang="en-US" sz="1600" b="0" dirty="0" smtClean="0">
                          <a:solidFill>
                            <a:schemeClr val="bg1"/>
                          </a:solidFill>
                        </a:rPr>
                        <a:t>土曜日</a:t>
                      </a:r>
                      <a:endParaRPr kumimoji="1" lang="ja-JP" altLang="en-US" sz="1600" b="0" dirty="0">
                        <a:solidFill>
                          <a:schemeClr val="bg1"/>
                        </a:solidFill>
                      </a:endParaRPr>
                    </a:p>
                  </a:txBody>
                  <a:tcPr marL="91433" marR="91433" marT="45727" marB="45727" anchor="ctr">
                    <a:lnL w="12700" cap="flat" cmpd="sng" algn="ctr">
                      <a:solidFill>
                        <a:srgbClr val="6600CC"/>
                      </a:solidFill>
                      <a:prstDash val="solid"/>
                      <a:round/>
                      <a:headEnd type="none" w="med" len="med"/>
                      <a:tailEnd type="none" w="med" len="med"/>
                    </a:lnL>
                    <a:lnR w="38100" cap="flat" cmpd="sng" algn="ctr">
                      <a:solidFill>
                        <a:srgbClr val="6600CC"/>
                      </a:solidFill>
                      <a:prstDash val="solid"/>
                      <a:round/>
                      <a:headEnd type="none" w="med" len="med"/>
                      <a:tailEnd type="none" w="med" len="med"/>
                    </a:lnR>
                    <a:lnT w="38100" cap="flat" cmpd="sng" algn="ctr">
                      <a:solidFill>
                        <a:srgbClr val="6600CC"/>
                      </a:solidFill>
                      <a:prstDash val="solid"/>
                      <a:round/>
                      <a:headEnd type="none" w="med" len="med"/>
                      <a:tailEnd type="none" w="med" len="med"/>
                    </a:lnT>
                    <a:lnB w="38100" cap="flat" cmpd="sng" algn="ctr">
                      <a:solidFill>
                        <a:srgbClr val="6600CC"/>
                      </a:solidFill>
                      <a:prstDash val="solid"/>
                      <a:round/>
                      <a:headEnd type="none" w="med" len="med"/>
                      <a:tailEnd type="none" w="med" len="med"/>
                    </a:lnB>
                  </a:tcPr>
                </a:tc>
              </a:tr>
              <a:tr h="626894">
                <a:tc>
                  <a:txBody>
                    <a:bodyPr/>
                    <a:lstStyle/>
                    <a:p>
                      <a:pPr algn="ctr"/>
                      <a:r>
                        <a:rPr kumimoji="1" lang="en-US" altLang="ja-JP" sz="1800" dirty="0" smtClean="0"/>
                        <a:t>10:00</a:t>
                      </a:r>
                      <a:r>
                        <a:rPr kumimoji="1" lang="ja-JP" altLang="en-US" sz="1800" dirty="0" smtClean="0"/>
                        <a:t>～</a:t>
                      </a:r>
                      <a:r>
                        <a:rPr kumimoji="1" lang="en-US" altLang="ja-JP" sz="1800" dirty="0" smtClean="0"/>
                        <a:t>10:15</a:t>
                      </a:r>
                      <a:endParaRPr kumimoji="1" lang="ja-JP" altLang="en-US" sz="1800" dirty="0"/>
                    </a:p>
                  </a:txBody>
                  <a:tcPr marL="91433" marR="91433" marT="45727" marB="45727" anchor="ctr">
                    <a:lnL w="38100" cap="flat" cmpd="sng" algn="ctr">
                      <a:solidFill>
                        <a:srgbClr val="6600CC"/>
                      </a:solidFill>
                      <a:prstDash val="solid"/>
                      <a:round/>
                      <a:headEnd type="none" w="med" len="med"/>
                      <a:tailEnd type="none" w="med" len="med"/>
                    </a:lnL>
                    <a:lnR w="38100" cap="flat" cmpd="sng" algn="ctr">
                      <a:solidFill>
                        <a:srgbClr val="6600CC"/>
                      </a:solidFill>
                      <a:prstDash val="solid"/>
                      <a:round/>
                      <a:headEnd type="none" w="med" len="med"/>
                      <a:tailEnd type="none" w="med" len="med"/>
                    </a:lnR>
                    <a:lnT w="38100" cap="flat" cmpd="sng" algn="ctr">
                      <a:solidFill>
                        <a:srgbClr val="6600CC"/>
                      </a:solidFill>
                      <a:prstDash val="solid"/>
                      <a:round/>
                      <a:headEnd type="none" w="med" len="med"/>
                      <a:tailEnd type="none" w="med" len="med"/>
                    </a:lnT>
                    <a:lnB w="12700" cap="flat" cmpd="sng" algn="ctr">
                      <a:solidFill>
                        <a:srgbClr val="6600CC"/>
                      </a:solidFill>
                      <a:prstDash val="solid"/>
                      <a:round/>
                      <a:headEnd type="none" w="med" len="med"/>
                      <a:tailEnd type="none" w="med" len="med"/>
                    </a:lnB>
                  </a:tcPr>
                </a:tc>
                <a:tc gridSpan="7">
                  <a:txBody>
                    <a:bodyPr/>
                    <a:lstStyle/>
                    <a:p>
                      <a:pPr algn="ctr"/>
                      <a:r>
                        <a:rPr kumimoji="1" lang="ja-JP" altLang="en-US" sz="1600" dirty="0" smtClean="0"/>
                        <a:t>朝のミーティング</a:t>
                      </a:r>
                      <a:endParaRPr kumimoji="1" lang="ja-JP" altLang="en-US" sz="1600" dirty="0"/>
                    </a:p>
                  </a:txBody>
                  <a:tcPr marL="91433" marR="91433" marT="45727" marB="45727" anchor="ctr">
                    <a:lnL w="38100" cap="flat" cmpd="sng" algn="ctr">
                      <a:solidFill>
                        <a:srgbClr val="6600CC"/>
                      </a:solidFill>
                      <a:prstDash val="solid"/>
                      <a:round/>
                      <a:headEnd type="none" w="med" len="med"/>
                      <a:tailEnd type="none" w="med" len="med"/>
                    </a:lnL>
                    <a:lnR w="38100" cap="flat" cmpd="sng" algn="ctr">
                      <a:solidFill>
                        <a:srgbClr val="6600CC"/>
                      </a:solidFill>
                      <a:prstDash val="solid"/>
                      <a:round/>
                      <a:headEnd type="none" w="med" len="med"/>
                      <a:tailEnd type="none" w="med" len="med"/>
                    </a:lnR>
                    <a:lnT w="38100" cap="flat" cmpd="sng" algn="ctr">
                      <a:solidFill>
                        <a:srgbClr val="6600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tc>
                <a:tc hMerge="1">
                  <a:txBody>
                    <a:bodyPr/>
                    <a:lstStyle/>
                    <a:p>
                      <a:pPr algn="ctr"/>
                      <a:endParaRPr kumimoji="1" lang="ja-JP" altLang="en-US" dirty="0"/>
                    </a:p>
                  </a:txBody>
                  <a:tcPr anchor="ctr"/>
                </a:tc>
                <a:tc hMerge="1">
                  <a:txBody>
                    <a:bodyPr/>
                    <a:lstStyle/>
                    <a:p>
                      <a:endParaRPr kumimoji="1" lang="ja-JP" altLang="en-US"/>
                    </a:p>
                  </a:txBody>
                  <a:tcPr/>
                </a:tc>
                <a:tc hMerge="1">
                  <a:txBody>
                    <a:bodyPr/>
                    <a:lstStyle/>
                    <a:p>
                      <a:pPr algn="ctr"/>
                      <a:endParaRPr kumimoji="1" lang="ja-JP" altLang="en-US" dirty="0"/>
                    </a:p>
                  </a:txBody>
                  <a:tcPr anchor="ctr"/>
                </a:tc>
                <a:tc hMerge="1">
                  <a:txBody>
                    <a:bodyPr/>
                    <a:lstStyle/>
                    <a:p>
                      <a:pPr algn="ctr"/>
                      <a:endParaRPr kumimoji="1" lang="ja-JP" altLang="en-US" dirty="0"/>
                    </a:p>
                  </a:txBody>
                  <a:tcPr anchor="ctr"/>
                </a:tc>
                <a:tc hMerge="1">
                  <a:txBody>
                    <a:bodyPr/>
                    <a:lstStyle/>
                    <a:p>
                      <a:pPr algn="ctr"/>
                      <a:endParaRPr kumimoji="1" lang="ja-JP" altLang="en-US" sz="1400" dirty="0"/>
                    </a:p>
                  </a:txBody>
                  <a:tcPr marL="91433" marR="91433" marT="45725" marB="45725" anchor="ctr">
                    <a:lnL w="12700" cap="flat" cmpd="sng" algn="ctr">
                      <a:solidFill>
                        <a:srgbClr val="6600CC"/>
                      </a:solidFill>
                      <a:prstDash val="solid"/>
                      <a:round/>
                      <a:headEnd type="none" w="med" len="med"/>
                      <a:tailEnd type="none" w="med" len="med"/>
                    </a:lnL>
                    <a:lnR w="38100" cap="flat" cmpd="sng" algn="ctr">
                      <a:solidFill>
                        <a:srgbClr val="6600CC"/>
                      </a:solidFill>
                      <a:prstDash val="solid"/>
                      <a:round/>
                      <a:headEnd type="none" w="med" len="med"/>
                      <a:tailEnd type="none" w="med" len="med"/>
                    </a:lnR>
                    <a:lnT w="38100" cap="flat" cmpd="sng" algn="ctr">
                      <a:solidFill>
                        <a:srgbClr val="6600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6894">
                <a:tc>
                  <a:txBody>
                    <a:bodyPr/>
                    <a:lstStyle/>
                    <a:p>
                      <a:pPr algn="ctr"/>
                      <a:r>
                        <a:rPr kumimoji="1" lang="en-US" altLang="ja-JP" sz="1800" dirty="0" smtClean="0"/>
                        <a:t>10:15</a:t>
                      </a:r>
                      <a:r>
                        <a:rPr kumimoji="1" lang="ja-JP" altLang="en-US" sz="1800" dirty="0" smtClean="0"/>
                        <a:t>～</a:t>
                      </a:r>
                      <a:r>
                        <a:rPr kumimoji="1" lang="en-US" altLang="ja-JP" sz="1800" dirty="0" smtClean="0"/>
                        <a:t>10:45</a:t>
                      </a:r>
                      <a:endParaRPr kumimoji="1" lang="ja-JP" altLang="en-US" sz="1800" dirty="0"/>
                    </a:p>
                  </a:txBody>
                  <a:tcPr marL="91433" marR="91433" marT="45727" marB="45727" anchor="ctr">
                    <a:lnL w="38100" cap="flat" cmpd="sng" algn="ctr">
                      <a:solidFill>
                        <a:srgbClr val="6600CC"/>
                      </a:solidFill>
                      <a:prstDash val="solid"/>
                      <a:round/>
                      <a:headEnd type="none" w="med" len="med"/>
                      <a:tailEnd type="none" w="med" len="med"/>
                    </a:lnL>
                    <a:lnR w="38100" cap="flat" cmpd="sng" algn="ctr">
                      <a:solidFill>
                        <a:srgbClr val="6600CC"/>
                      </a:solidFill>
                      <a:prstDash val="solid"/>
                      <a:round/>
                      <a:headEnd type="none" w="med" len="med"/>
                      <a:tailEnd type="none" w="med" len="med"/>
                    </a:lnR>
                    <a:lnT w="12700" cap="flat" cmpd="sng" algn="ctr">
                      <a:solidFill>
                        <a:srgbClr val="6600CC"/>
                      </a:solidFill>
                      <a:prstDash val="solid"/>
                      <a:round/>
                      <a:headEnd type="none" w="med" len="med"/>
                      <a:tailEnd type="none" w="med" len="med"/>
                    </a:lnT>
                    <a:lnB w="12700" cap="flat" cmpd="sng" algn="ctr">
                      <a:solidFill>
                        <a:srgbClr val="6600CC"/>
                      </a:solidFill>
                      <a:prstDash val="solid"/>
                      <a:round/>
                      <a:headEnd type="none" w="med" len="med"/>
                      <a:tailEnd type="none" w="med" len="med"/>
                    </a:lnB>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健康つくり（ウォーキング・ストレッチなど）</a:t>
                      </a:r>
                    </a:p>
                  </a:txBody>
                  <a:tcPr marL="91433" marR="91433" marT="45727" marB="45727" anchor="ctr">
                    <a:lnL w="38100" cap="flat" cmpd="sng" algn="ctr">
                      <a:solidFill>
                        <a:srgbClr val="6600CC"/>
                      </a:solidFill>
                      <a:prstDash val="solid"/>
                      <a:round/>
                      <a:headEnd type="none" w="med" len="med"/>
                      <a:tailEnd type="none" w="med" len="med"/>
                    </a:lnL>
                    <a:lnR w="12700" cap="flat" cmpd="sng" algn="ctr">
                      <a:solidFill>
                        <a:srgbClr val="6600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6600CC"/>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5">
                  <a:txBody>
                    <a:bodyPr/>
                    <a:lstStyle/>
                    <a:p>
                      <a:pPr algn="ctr"/>
                      <a:r>
                        <a:rPr kumimoji="1" lang="ja-JP" altLang="en-US" sz="1600" dirty="0" smtClean="0">
                          <a:solidFill>
                            <a:srgbClr val="FF0000"/>
                          </a:solidFill>
                        </a:rPr>
                        <a:t>余暇活動</a:t>
                      </a:r>
                      <a:endParaRPr kumimoji="1" lang="en-US" altLang="ja-JP" sz="1600" dirty="0" smtClean="0">
                        <a:solidFill>
                          <a:srgbClr val="FF0000"/>
                        </a:solidFill>
                      </a:endParaRPr>
                    </a:p>
                    <a:p>
                      <a:pPr algn="ctr"/>
                      <a:endParaRPr kumimoji="1" lang="en-US" altLang="ja-JP" sz="1400" dirty="0" smtClean="0"/>
                    </a:p>
                    <a:p>
                      <a:pPr algn="ctr"/>
                      <a:r>
                        <a:rPr kumimoji="1" lang="ja-JP" altLang="en-US" sz="1400" dirty="0" smtClean="0"/>
                        <a:t>映画</a:t>
                      </a:r>
                      <a:endParaRPr kumimoji="1" lang="en-US" altLang="ja-JP" sz="1400" dirty="0" smtClean="0"/>
                    </a:p>
                    <a:p>
                      <a:pPr algn="ctr"/>
                      <a:r>
                        <a:rPr kumimoji="1" lang="ja-JP" altLang="en-US" sz="1400" dirty="0" smtClean="0"/>
                        <a:t>カラオケ</a:t>
                      </a:r>
                      <a:endParaRPr kumimoji="1" lang="en-US" altLang="ja-JP" sz="1400" dirty="0" smtClean="0"/>
                    </a:p>
                    <a:p>
                      <a:pPr algn="ctr"/>
                      <a:r>
                        <a:rPr kumimoji="1" lang="ja-JP" altLang="en-US" sz="1400" dirty="0" smtClean="0"/>
                        <a:t>ボウリング</a:t>
                      </a:r>
                      <a:endParaRPr kumimoji="1" lang="en-US" altLang="ja-JP" sz="1400" dirty="0" smtClean="0"/>
                    </a:p>
                    <a:p>
                      <a:pPr algn="ctr"/>
                      <a:r>
                        <a:rPr kumimoji="1" lang="ja-JP" altLang="en-US" sz="1400" dirty="0" smtClean="0"/>
                        <a:t>野外活動</a:t>
                      </a:r>
                      <a:endParaRPr kumimoji="1" lang="en-US" altLang="ja-JP" sz="1400" dirty="0" smtClean="0"/>
                    </a:p>
                    <a:p>
                      <a:pPr algn="ctr"/>
                      <a:r>
                        <a:rPr kumimoji="1" lang="ja-JP" altLang="en-US" sz="1400" dirty="0" smtClean="0"/>
                        <a:t>等</a:t>
                      </a:r>
                    </a:p>
                  </a:txBody>
                  <a:tcPr marL="91433" marR="91433" marT="45727" marB="45727" anchor="ctr">
                    <a:lnL w="12700" cap="flat" cmpd="sng" algn="ctr">
                      <a:solidFill>
                        <a:srgbClr val="6600CC"/>
                      </a:solidFill>
                      <a:prstDash val="solid"/>
                      <a:round/>
                      <a:headEnd type="none" w="med" len="med"/>
                      <a:tailEnd type="none" w="med" len="med"/>
                    </a:lnL>
                    <a:lnR w="38100" cap="flat" cmpd="sng" algn="ctr">
                      <a:solidFill>
                        <a:srgbClr val="6600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992569">
                <a:tc>
                  <a:txBody>
                    <a:bodyPr/>
                    <a:lstStyle/>
                    <a:p>
                      <a:pPr algn="ctr"/>
                      <a:r>
                        <a:rPr kumimoji="1" lang="en-US" altLang="ja-JP" sz="1800" dirty="0" smtClean="0"/>
                        <a:t>10:45</a:t>
                      </a:r>
                      <a:r>
                        <a:rPr kumimoji="1" lang="ja-JP" altLang="en-US" sz="1800" dirty="0" smtClean="0"/>
                        <a:t>～</a:t>
                      </a:r>
                      <a:r>
                        <a:rPr kumimoji="1" lang="en-US" altLang="ja-JP" sz="1800" dirty="0" smtClean="0"/>
                        <a:t>12:15</a:t>
                      </a:r>
                      <a:endParaRPr kumimoji="1" lang="ja-JP" altLang="en-US" sz="1800" dirty="0"/>
                    </a:p>
                  </a:txBody>
                  <a:tcPr marL="91433" marR="91433" marT="45727" marB="45727" anchor="ctr">
                    <a:lnL w="38100" cap="flat" cmpd="sng" algn="ctr">
                      <a:solidFill>
                        <a:srgbClr val="6600CC"/>
                      </a:solidFill>
                      <a:prstDash val="solid"/>
                      <a:round/>
                      <a:headEnd type="none" w="med" len="med"/>
                      <a:tailEnd type="none" w="med" len="med"/>
                    </a:lnL>
                    <a:lnR w="38100" cap="flat" cmpd="sng" algn="ctr">
                      <a:solidFill>
                        <a:srgbClr val="6600CC"/>
                      </a:solidFill>
                      <a:prstDash val="solid"/>
                      <a:round/>
                      <a:headEnd type="none" w="med" len="med"/>
                      <a:tailEnd type="none" w="med" len="med"/>
                    </a:lnR>
                    <a:lnT w="12700" cap="flat" cmpd="sng" algn="ctr">
                      <a:solidFill>
                        <a:srgbClr val="6600CC"/>
                      </a:solidFill>
                      <a:prstDash val="solid"/>
                      <a:round/>
                      <a:headEnd type="none" w="med" len="med"/>
                      <a:tailEnd type="none" w="med" len="med"/>
                    </a:lnT>
                    <a:lnB w="12700" cap="flat" cmpd="sng" algn="ctr">
                      <a:solidFill>
                        <a:srgbClr val="6600CC"/>
                      </a:solidFill>
                      <a:prstDash val="solid"/>
                      <a:round/>
                      <a:headEnd type="none" w="med" len="med"/>
                      <a:tailEnd type="none" w="med" len="med"/>
                    </a:lnB>
                  </a:tcPr>
                </a:tc>
                <a:tc>
                  <a:txBody>
                    <a:bodyPr/>
                    <a:lstStyle/>
                    <a:p>
                      <a:pPr algn="ctr"/>
                      <a:r>
                        <a:rPr kumimoji="1" lang="ja-JP" altLang="en-US" sz="1600" b="0" dirty="0" smtClean="0">
                          <a:solidFill>
                            <a:srgbClr val="C00000"/>
                          </a:solidFill>
                        </a:rPr>
                        <a:t>ホームルーム</a:t>
                      </a:r>
                      <a:endParaRPr kumimoji="1" lang="en-US" altLang="ja-JP" sz="1600" b="0" dirty="0" smtClean="0">
                        <a:solidFill>
                          <a:srgbClr val="C00000"/>
                        </a:solidFill>
                      </a:endParaRPr>
                    </a:p>
                    <a:p>
                      <a:pPr algn="ctr"/>
                      <a:r>
                        <a:rPr kumimoji="1" lang="ja-JP" altLang="en-US" sz="1600" b="0" dirty="0" smtClean="0">
                          <a:solidFill>
                            <a:srgbClr val="C00000"/>
                          </a:solidFill>
                        </a:rPr>
                        <a:t>基礎学力</a:t>
                      </a:r>
                      <a:endParaRPr kumimoji="1" lang="ja-JP" altLang="en-US" sz="1600" b="0" dirty="0">
                        <a:solidFill>
                          <a:srgbClr val="C00000"/>
                        </a:solidFill>
                      </a:endParaRPr>
                    </a:p>
                  </a:txBody>
                  <a:tcPr marL="91433" marR="91433" marT="45727" marB="45727" anchor="ctr">
                    <a:lnL w="38100" cap="flat" cmpd="sng" algn="ctr">
                      <a:solidFill>
                        <a:srgbClr val="6600CC"/>
                      </a:solidFill>
                      <a:prstDash val="solid"/>
                      <a:round/>
                      <a:headEnd type="none" w="med" len="med"/>
                      <a:tailEnd type="none" w="med" len="med"/>
                    </a:lnL>
                    <a:lnR w="12700" cap="flat" cmpd="sng" algn="ctr">
                      <a:solidFill>
                        <a:srgbClr val="6600CC"/>
                      </a:solidFill>
                      <a:prstDash val="solid"/>
                      <a:round/>
                      <a:headEnd type="none" w="med" len="med"/>
                      <a:tailEnd type="none" w="med" len="med"/>
                    </a:lnR>
                    <a:lnT w="12700" cap="flat" cmpd="sng" algn="ctr">
                      <a:solidFill>
                        <a:srgbClr val="6600CC"/>
                      </a:solidFill>
                      <a:prstDash val="solid"/>
                      <a:round/>
                      <a:headEnd type="none" w="med" len="med"/>
                      <a:tailEnd type="none" w="med" len="med"/>
                    </a:lnT>
                    <a:lnB w="12700" cap="flat" cmpd="sng" algn="ctr">
                      <a:solidFill>
                        <a:srgbClr val="6600CC"/>
                      </a:solidFill>
                      <a:prstDash val="solid"/>
                      <a:round/>
                      <a:headEnd type="none" w="med" len="med"/>
                      <a:tailEnd type="none" w="med" len="med"/>
                    </a:lnB>
                    <a:solidFill>
                      <a:srgbClr val="FFCCFF"/>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rgbClr val="C00000"/>
                          </a:solidFill>
                        </a:rPr>
                        <a:t>資格・検定</a:t>
                      </a:r>
                    </a:p>
                  </a:txBody>
                  <a:tcPr marL="91433" marR="91433" marT="45727" marB="45727" anchor="ctr">
                    <a:lnL w="12700" cap="flat" cmpd="sng" algn="ctr">
                      <a:solidFill>
                        <a:srgbClr val="6600CC"/>
                      </a:solidFill>
                      <a:prstDash val="solid"/>
                      <a:round/>
                      <a:headEnd type="none" w="med" len="med"/>
                      <a:tailEnd type="none" w="med" len="med"/>
                    </a:lnL>
                    <a:lnR w="12700" cap="flat" cmpd="sng" algn="ctr">
                      <a:solidFill>
                        <a:srgbClr val="6600CC"/>
                      </a:solidFill>
                      <a:prstDash val="solid"/>
                      <a:round/>
                      <a:headEnd type="none" w="med" len="med"/>
                      <a:tailEnd type="none" w="med" len="med"/>
                    </a:lnR>
                    <a:lnT w="12700" cap="flat" cmpd="sng" algn="ctr">
                      <a:solidFill>
                        <a:srgbClr val="6600CC"/>
                      </a:solidFill>
                      <a:prstDash val="solid"/>
                      <a:round/>
                      <a:headEnd type="none" w="med" len="med"/>
                      <a:tailEnd type="none" w="med" len="med"/>
                    </a:lnT>
                    <a:lnB w="12700" cap="flat" cmpd="sng" algn="ctr">
                      <a:solidFill>
                        <a:srgbClr val="6600CC"/>
                      </a:solidFill>
                      <a:prstDash val="solid"/>
                      <a:round/>
                      <a:headEnd type="none" w="med" len="med"/>
                      <a:tailEnd type="none" w="med" len="med"/>
                    </a:lnB>
                    <a:solidFill>
                      <a:srgbClr val="FFCCFF"/>
                    </a:solidFill>
                  </a:tcPr>
                </a:tc>
                <a:tc hMerge="1">
                  <a:txBody>
                    <a:bodyPr/>
                    <a:lstStyle/>
                    <a:p>
                      <a:pPr algn="ctr"/>
                      <a:endParaRPr kumimoji="1" lang="ja-JP" altLang="en-US" sz="1600" dirty="0"/>
                    </a:p>
                  </a:txBody>
                  <a:tcPr marL="91433" marR="91433" anchor="ctr">
                    <a:lnL w="12700" cap="flat" cmpd="sng" algn="ctr">
                      <a:solidFill>
                        <a:srgbClr val="6600CC"/>
                      </a:solidFill>
                      <a:prstDash val="solid"/>
                      <a:round/>
                      <a:headEnd type="none" w="med" len="med"/>
                      <a:tailEnd type="none" w="med" len="med"/>
                    </a:lnL>
                    <a:lnR w="12700" cap="flat" cmpd="sng" algn="ctr">
                      <a:solidFill>
                        <a:srgbClr val="6600CC"/>
                      </a:solidFill>
                      <a:prstDash val="solid"/>
                      <a:round/>
                      <a:headEnd type="none" w="med" len="med"/>
                      <a:tailEnd type="none" w="med" len="med"/>
                    </a:lnR>
                    <a:lnT w="12700" cap="flat" cmpd="sng" algn="ctr">
                      <a:solidFill>
                        <a:srgbClr val="6600CC"/>
                      </a:solidFill>
                      <a:prstDash val="solid"/>
                      <a:round/>
                      <a:headEnd type="none" w="med" len="med"/>
                      <a:tailEnd type="none" w="med" len="med"/>
                    </a:lnT>
                    <a:lnB w="12700" cap="flat" cmpd="sng" algn="ctr">
                      <a:solidFill>
                        <a:srgbClr val="6600CC"/>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600" b="0" dirty="0" smtClean="0">
                          <a:solidFill>
                            <a:srgbClr val="C00000"/>
                          </a:solidFill>
                        </a:rPr>
                        <a:t>一般教養</a:t>
                      </a:r>
                      <a:endParaRPr kumimoji="1" lang="ja-JP" altLang="en-US" sz="1600" b="0" dirty="0">
                        <a:solidFill>
                          <a:srgbClr val="C00000"/>
                        </a:solidFill>
                      </a:endParaRPr>
                    </a:p>
                  </a:txBody>
                  <a:tcPr marL="91433" marR="91433" marT="45727" marB="45727" anchor="ctr">
                    <a:lnL w="12700" cap="flat" cmpd="sng" algn="ctr">
                      <a:solidFill>
                        <a:srgbClr val="6600CC"/>
                      </a:solidFill>
                      <a:prstDash val="solid"/>
                      <a:round/>
                      <a:headEnd type="none" w="med" len="med"/>
                      <a:tailEnd type="none" w="med" len="med"/>
                    </a:lnL>
                    <a:lnR w="12700" cap="flat" cmpd="sng" algn="ctr">
                      <a:solidFill>
                        <a:srgbClr val="6600CC"/>
                      </a:solidFill>
                      <a:prstDash val="solid"/>
                      <a:round/>
                      <a:headEnd type="none" w="med" len="med"/>
                      <a:tailEnd type="none" w="med" len="med"/>
                    </a:lnR>
                    <a:lnT w="12700" cap="flat" cmpd="sng" algn="ctr">
                      <a:solidFill>
                        <a:srgbClr val="6600CC"/>
                      </a:solidFill>
                      <a:prstDash val="solid"/>
                      <a:round/>
                      <a:headEnd type="none" w="med" len="med"/>
                      <a:tailEnd type="none" w="med" len="med"/>
                    </a:lnT>
                    <a:lnB w="12700" cap="flat" cmpd="sng" algn="ctr">
                      <a:solidFill>
                        <a:srgbClr val="6600CC"/>
                      </a:solidFill>
                      <a:prstDash val="solid"/>
                      <a:round/>
                      <a:headEnd type="none" w="med" len="med"/>
                      <a:tailEnd type="none" w="med" len="med"/>
                    </a:lnB>
                    <a:solidFill>
                      <a:srgbClr val="FFCCFF"/>
                    </a:solidFill>
                  </a:tcPr>
                </a:tc>
                <a:tc>
                  <a:txBody>
                    <a:bodyPr/>
                    <a:lstStyle/>
                    <a:p>
                      <a:pPr algn="ctr"/>
                      <a:r>
                        <a:rPr kumimoji="1" lang="ja-JP" altLang="en-US" sz="1600" b="0" dirty="0" smtClean="0">
                          <a:solidFill>
                            <a:srgbClr val="C00000"/>
                          </a:solidFill>
                        </a:rPr>
                        <a:t>生　　活</a:t>
                      </a:r>
                      <a:endParaRPr kumimoji="1" lang="ja-JP" altLang="en-US" sz="1600" b="0" dirty="0">
                        <a:solidFill>
                          <a:srgbClr val="C00000"/>
                        </a:solidFill>
                      </a:endParaRPr>
                    </a:p>
                  </a:txBody>
                  <a:tcPr marL="91433" marR="91433" marT="45727" marB="45727" anchor="ctr">
                    <a:lnL w="12700" cap="flat" cmpd="sng" algn="ctr">
                      <a:solidFill>
                        <a:srgbClr val="6600CC"/>
                      </a:solidFill>
                      <a:prstDash val="solid"/>
                      <a:round/>
                      <a:headEnd type="none" w="med" len="med"/>
                      <a:tailEnd type="none" w="med" len="med"/>
                    </a:lnL>
                    <a:lnR w="12700" cap="flat" cmpd="sng" algn="ctr">
                      <a:solidFill>
                        <a:srgbClr val="6600CC"/>
                      </a:solidFill>
                      <a:prstDash val="solid"/>
                      <a:round/>
                      <a:headEnd type="none" w="med" len="med"/>
                      <a:tailEnd type="none" w="med" len="med"/>
                    </a:lnR>
                    <a:lnT w="12700" cap="flat" cmpd="sng" algn="ctr">
                      <a:solidFill>
                        <a:srgbClr val="6600CC"/>
                      </a:solidFill>
                      <a:prstDash val="solid"/>
                      <a:round/>
                      <a:headEnd type="none" w="med" len="med"/>
                      <a:tailEnd type="none" w="med" len="med"/>
                    </a:lnT>
                    <a:lnB w="12700" cap="flat" cmpd="sng" algn="ctr">
                      <a:solidFill>
                        <a:srgbClr val="6600CC"/>
                      </a:solidFill>
                      <a:prstDash val="solid"/>
                      <a:round/>
                      <a:headEnd type="none" w="med" len="med"/>
                      <a:tailEnd type="none" w="med" len="med"/>
                    </a:lnB>
                    <a:solidFill>
                      <a:srgbClr val="FFCCFF"/>
                    </a:solidFill>
                  </a:tcPr>
                </a:tc>
                <a:tc>
                  <a:txBody>
                    <a:bodyPr/>
                    <a:lstStyle/>
                    <a:p>
                      <a:pPr algn="ctr"/>
                      <a:r>
                        <a:rPr kumimoji="1" lang="ja-JP" altLang="en-US" sz="1600" b="0" dirty="0" smtClean="0">
                          <a:solidFill>
                            <a:srgbClr val="C00000"/>
                          </a:solidFill>
                        </a:rPr>
                        <a:t>自主ゼミ</a:t>
                      </a:r>
                      <a:endParaRPr kumimoji="1" lang="ja-JP" altLang="en-US" sz="1600" b="0" dirty="0">
                        <a:solidFill>
                          <a:srgbClr val="C00000"/>
                        </a:solidFill>
                      </a:endParaRPr>
                    </a:p>
                  </a:txBody>
                  <a:tcPr marL="91433" marR="91433" marT="45727" marB="45727" anchor="ctr">
                    <a:lnL w="12700" cap="flat" cmpd="sng" algn="ctr">
                      <a:solidFill>
                        <a:srgbClr val="6600CC"/>
                      </a:solidFill>
                      <a:prstDash val="solid"/>
                      <a:round/>
                      <a:headEnd type="none" w="med" len="med"/>
                      <a:tailEnd type="none" w="med" len="med"/>
                    </a:lnL>
                    <a:lnR w="12700" cap="flat" cmpd="sng" algn="ctr">
                      <a:solidFill>
                        <a:srgbClr val="6600CC"/>
                      </a:solidFill>
                      <a:prstDash val="solid"/>
                      <a:round/>
                      <a:headEnd type="none" w="med" len="med"/>
                      <a:tailEnd type="none" w="med" len="med"/>
                    </a:lnR>
                    <a:lnT w="12700" cap="flat" cmpd="sng" algn="ctr">
                      <a:solidFill>
                        <a:srgbClr val="6600CC"/>
                      </a:solidFill>
                      <a:prstDash val="solid"/>
                      <a:round/>
                      <a:headEnd type="none" w="med" len="med"/>
                      <a:tailEnd type="none" w="med" len="med"/>
                    </a:lnT>
                    <a:lnB w="12700" cap="flat" cmpd="sng" algn="ctr">
                      <a:solidFill>
                        <a:srgbClr val="6600CC"/>
                      </a:solidFill>
                      <a:prstDash val="solid"/>
                      <a:round/>
                      <a:headEnd type="none" w="med" len="med"/>
                      <a:tailEnd type="none" w="med" len="med"/>
                    </a:lnB>
                    <a:solidFill>
                      <a:srgbClr val="FFCCFF"/>
                    </a:solidFill>
                  </a:tcPr>
                </a:tc>
                <a:tc vMerge="1">
                  <a:txBody>
                    <a:bodyPr/>
                    <a:lstStyle/>
                    <a:p>
                      <a:pPr algn="ctr"/>
                      <a:endParaRPr kumimoji="1" lang="ja-JP" altLang="en-US" dirty="0"/>
                    </a:p>
                  </a:txBody>
                  <a:tcPr anchor="ctr"/>
                </a:tc>
              </a:tr>
              <a:tr h="626894">
                <a:tc>
                  <a:txBody>
                    <a:bodyPr/>
                    <a:lstStyle/>
                    <a:p>
                      <a:pPr algn="ctr"/>
                      <a:r>
                        <a:rPr kumimoji="1" lang="en-US" altLang="ja-JP" sz="1800" dirty="0" smtClean="0"/>
                        <a:t>12:15</a:t>
                      </a:r>
                      <a:r>
                        <a:rPr kumimoji="1" lang="ja-JP" altLang="en-US" sz="1800" dirty="0" smtClean="0"/>
                        <a:t>～</a:t>
                      </a:r>
                      <a:r>
                        <a:rPr kumimoji="1" lang="en-US" altLang="ja-JP" sz="1800" dirty="0" smtClean="0"/>
                        <a:t>13:15</a:t>
                      </a:r>
                      <a:endParaRPr kumimoji="1" lang="ja-JP" altLang="en-US" sz="1800" dirty="0"/>
                    </a:p>
                  </a:txBody>
                  <a:tcPr marL="91433" marR="91433" marT="45727" marB="45727" anchor="ctr">
                    <a:lnL w="38100" cap="flat" cmpd="sng" algn="ctr">
                      <a:solidFill>
                        <a:srgbClr val="6600CC"/>
                      </a:solidFill>
                      <a:prstDash val="solid"/>
                      <a:round/>
                      <a:headEnd type="none" w="med" len="med"/>
                      <a:tailEnd type="none" w="med" len="med"/>
                    </a:lnL>
                    <a:lnR w="38100" cap="flat" cmpd="sng" algn="ctr">
                      <a:solidFill>
                        <a:srgbClr val="6600CC"/>
                      </a:solidFill>
                      <a:prstDash val="solid"/>
                      <a:round/>
                      <a:headEnd type="none" w="med" len="med"/>
                      <a:tailEnd type="none" w="med" len="med"/>
                    </a:lnR>
                    <a:lnT w="12700" cap="flat" cmpd="sng" algn="ctr">
                      <a:solidFill>
                        <a:srgbClr val="6600CC"/>
                      </a:solidFill>
                      <a:prstDash val="solid"/>
                      <a:round/>
                      <a:headEnd type="none" w="med" len="med"/>
                      <a:tailEnd type="none" w="med" len="med"/>
                    </a:lnT>
                    <a:lnB w="12700" cap="flat" cmpd="sng" algn="ctr">
                      <a:solidFill>
                        <a:srgbClr val="6600CC"/>
                      </a:solidFill>
                      <a:prstDash val="solid"/>
                      <a:round/>
                      <a:headEnd type="none" w="med" len="med"/>
                      <a:tailEnd type="none" w="med" len="med"/>
                    </a:lnB>
                  </a:tcPr>
                </a:tc>
                <a:tc gridSpan="6">
                  <a:txBody>
                    <a:bodyPr/>
                    <a:lstStyle/>
                    <a:p>
                      <a:pPr algn="ctr"/>
                      <a:r>
                        <a:rPr kumimoji="1" lang="ja-JP" altLang="en-US" sz="1600" b="0" dirty="0" smtClean="0"/>
                        <a:t>昼食・休憩</a:t>
                      </a:r>
                      <a:endParaRPr kumimoji="1" lang="ja-JP" altLang="en-US" sz="1600" b="0" dirty="0"/>
                    </a:p>
                  </a:txBody>
                  <a:tcPr marL="91433" marR="91433" marT="45727" marB="45727" anchor="ctr">
                    <a:lnL w="38100" cap="flat" cmpd="sng" algn="ctr">
                      <a:solidFill>
                        <a:srgbClr val="6600CC"/>
                      </a:solidFill>
                      <a:prstDash val="solid"/>
                      <a:round/>
                      <a:headEnd type="none" w="med" len="med"/>
                      <a:tailEnd type="none" w="med" len="med"/>
                    </a:lnL>
                    <a:lnR w="12700" cap="flat" cmpd="sng" algn="ctr">
                      <a:solidFill>
                        <a:srgbClr val="6600CC"/>
                      </a:solidFill>
                      <a:prstDash val="solid"/>
                      <a:round/>
                      <a:headEnd type="none" w="med" len="med"/>
                      <a:tailEnd type="none" w="med" len="med"/>
                    </a:lnR>
                    <a:lnT w="12700" cap="flat" cmpd="sng" algn="ctr">
                      <a:solidFill>
                        <a:srgbClr val="6600CC"/>
                      </a:solidFill>
                      <a:prstDash val="solid"/>
                      <a:round/>
                      <a:headEnd type="none" w="med" len="med"/>
                      <a:tailEnd type="none" w="med" len="med"/>
                    </a:lnT>
                    <a:lnB w="12700" cap="flat" cmpd="sng" algn="ctr">
                      <a:solidFill>
                        <a:srgbClr val="6600CC"/>
                      </a:solidFill>
                      <a:prstDash val="solid"/>
                      <a:round/>
                      <a:headEnd type="none" w="med" len="med"/>
                      <a:tailEnd type="none" w="med" len="med"/>
                    </a:lnB>
                  </a:tcPr>
                </a:tc>
                <a:tc hMerge="1">
                  <a:txBody>
                    <a:bodyPr/>
                    <a:lstStyle/>
                    <a:p>
                      <a:pPr algn="ctr"/>
                      <a:endParaRPr kumimoji="1" lang="ja-JP" altLang="en-US" dirty="0"/>
                    </a:p>
                  </a:txBody>
                  <a:tcPr anchor="ctr"/>
                </a:tc>
                <a:tc hMerge="1">
                  <a:txBody>
                    <a:bodyPr/>
                    <a:lstStyle/>
                    <a:p>
                      <a:pPr algn="ctr"/>
                      <a:endParaRPr kumimoji="1" lang="ja-JP" altLang="en-US" dirty="0"/>
                    </a:p>
                  </a:txBody>
                  <a:tcPr anchor="ctr"/>
                </a:tc>
                <a:tc hMerge="1">
                  <a:txBody>
                    <a:bodyPr/>
                    <a:lstStyle/>
                    <a:p>
                      <a:endParaRPr kumimoji="1" lang="ja-JP" altLang="en-US"/>
                    </a:p>
                  </a:txBody>
                  <a:tcPr/>
                </a:tc>
                <a:tc hMerge="1">
                  <a:txBody>
                    <a:bodyPr/>
                    <a:lstStyle/>
                    <a:p>
                      <a:pPr algn="ctr"/>
                      <a:endParaRPr kumimoji="1" lang="ja-JP" altLang="en-US" dirty="0"/>
                    </a:p>
                  </a:txBody>
                  <a:tcPr anchor="ctr"/>
                </a:tc>
                <a:tc hMerge="1">
                  <a:txBody>
                    <a:bodyPr/>
                    <a:lstStyle/>
                    <a:p>
                      <a:pPr algn="ctr"/>
                      <a:endParaRPr kumimoji="1" lang="ja-JP" altLang="en-US" dirty="0"/>
                    </a:p>
                  </a:txBody>
                  <a:tcPr anchor="ctr"/>
                </a:tc>
                <a:tc vMerge="1">
                  <a:txBody>
                    <a:bodyPr/>
                    <a:lstStyle/>
                    <a:p>
                      <a:pPr algn="ctr"/>
                      <a:endParaRPr kumimoji="1" lang="ja-JP" altLang="en-US" dirty="0"/>
                    </a:p>
                  </a:txBody>
                  <a:tcPr anchor="ctr"/>
                </a:tc>
              </a:tr>
              <a:tr h="626894">
                <a:tc>
                  <a:txBody>
                    <a:bodyPr/>
                    <a:lstStyle/>
                    <a:p>
                      <a:pPr algn="ctr"/>
                      <a:r>
                        <a:rPr kumimoji="1" lang="en-US" altLang="ja-JP" sz="1800" dirty="0" smtClean="0"/>
                        <a:t>13:15</a:t>
                      </a:r>
                      <a:r>
                        <a:rPr kumimoji="1" lang="ja-JP" altLang="en-US" sz="1800" dirty="0" smtClean="0"/>
                        <a:t>～</a:t>
                      </a:r>
                      <a:r>
                        <a:rPr kumimoji="1" lang="en-US" altLang="ja-JP" sz="1800" dirty="0" smtClean="0"/>
                        <a:t>14:45</a:t>
                      </a:r>
                      <a:endParaRPr kumimoji="1" lang="ja-JP" altLang="en-US" sz="1800" dirty="0"/>
                    </a:p>
                  </a:txBody>
                  <a:tcPr marL="91433" marR="91433" marT="45727" marB="45727" anchor="ctr">
                    <a:lnL w="38100" cap="flat" cmpd="sng" algn="ctr">
                      <a:solidFill>
                        <a:srgbClr val="6600CC"/>
                      </a:solidFill>
                      <a:prstDash val="solid"/>
                      <a:round/>
                      <a:headEnd type="none" w="med" len="med"/>
                      <a:tailEnd type="none" w="med" len="med"/>
                    </a:lnL>
                    <a:lnR w="38100" cap="flat" cmpd="sng" algn="ctr">
                      <a:solidFill>
                        <a:srgbClr val="6600CC"/>
                      </a:solidFill>
                      <a:prstDash val="solid"/>
                      <a:round/>
                      <a:headEnd type="none" w="med" len="med"/>
                      <a:tailEnd type="none" w="med" len="med"/>
                    </a:lnR>
                    <a:lnT w="12700" cap="flat" cmpd="sng" algn="ctr">
                      <a:solidFill>
                        <a:srgbClr val="6600CC"/>
                      </a:solidFill>
                      <a:prstDash val="solid"/>
                      <a:round/>
                      <a:headEnd type="none" w="med" len="med"/>
                      <a:tailEnd type="none" w="med" len="med"/>
                    </a:lnT>
                    <a:lnB w="12700" cap="flat" cmpd="sng" algn="ctr">
                      <a:solidFill>
                        <a:srgbClr val="6600CC"/>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rgbClr val="C00000"/>
                          </a:solidFill>
                        </a:rPr>
                        <a:t>文化・芸術</a:t>
                      </a:r>
                    </a:p>
                  </a:txBody>
                  <a:tcPr marL="91433" marR="91433" marT="45727" marB="45727" anchor="ctr">
                    <a:lnL w="38100" cap="flat" cmpd="sng" algn="ctr">
                      <a:solidFill>
                        <a:srgbClr val="6600CC"/>
                      </a:solidFill>
                      <a:prstDash val="solid"/>
                      <a:round/>
                      <a:headEnd type="none" w="med" len="med"/>
                      <a:tailEnd type="none" w="med" len="med"/>
                    </a:lnL>
                    <a:lnR w="12700" cap="flat" cmpd="sng" algn="ctr">
                      <a:solidFill>
                        <a:srgbClr val="6600CC"/>
                      </a:solidFill>
                      <a:prstDash val="solid"/>
                      <a:round/>
                      <a:headEnd type="none" w="med" len="med"/>
                      <a:tailEnd type="none" w="med" len="med"/>
                    </a:lnR>
                    <a:lnT w="12700" cap="flat" cmpd="sng" algn="ctr">
                      <a:solidFill>
                        <a:srgbClr val="6600CC"/>
                      </a:solidFill>
                      <a:prstDash val="solid"/>
                      <a:round/>
                      <a:headEnd type="none" w="med" len="med"/>
                      <a:tailEnd type="none" w="med" len="med"/>
                    </a:lnT>
                    <a:lnB w="12700" cap="flat" cmpd="sng" algn="ctr">
                      <a:solidFill>
                        <a:srgbClr val="6600CC"/>
                      </a:solidFill>
                      <a:prstDash val="solid"/>
                      <a:round/>
                      <a:headEnd type="none" w="med" len="med"/>
                      <a:tailEnd type="none" w="med" len="med"/>
                    </a:lnB>
                    <a:solidFill>
                      <a:srgbClr val="FFCCFF"/>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rgbClr val="C00000"/>
                          </a:solidFill>
                        </a:rPr>
                        <a:t>スポーツ</a:t>
                      </a:r>
                    </a:p>
                  </a:txBody>
                  <a:tcPr marL="91433" marR="91433" marT="45727" marB="45727" anchor="ctr">
                    <a:lnL w="12700" cap="flat" cmpd="sng" algn="ctr">
                      <a:solidFill>
                        <a:srgbClr val="6600CC"/>
                      </a:solidFill>
                      <a:prstDash val="solid"/>
                      <a:round/>
                      <a:headEnd type="none" w="med" len="med"/>
                      <a:tailEnd type="none" w="med" len="med"/>
                    </a:lnL>
                    <a:lnR w="12700" cap="flat" cmpd="sng" algn="ctr">
                      <a:solidFill>
                        <a:srgbClr val="6600CC"/>
                      </a:solidFill>
                      <a:prstDash val="solid"/>
                      <a:round/>
                      <a:headEnd type="none" w="med" len="med"/>
                      <a:tailEnd type="none" w="med" len="med"/>
                    </a:lnR>
                    <a:lnT w="12700" cap="flat" cmpd="sng" algn="ctr">
                      <a:solidFill>
                        <a:srgbClr val="6600CC"/>
                      </a:solidFill>
                      <a:prstDash val="solid"/>
                      <a:round/>
                      <a:headEnd type="none" w="med" len="med"/>
                      <a:tailEnd type="none" w="med" len="med"/>
                    </a:lnT>
                    <a:lnB w="12700" cap="flat" cmpd="sng" algn="ctr">
                      <a:solidFill>
                        <a:srgbClr val="6600CC"/>
                      </a:solidFill>
                      <a:prstDash val="solid"/>
                      <a:round/>
                      <a:headEnd type="none" w="med" len="med"/>
                      <a:tailEnd type="none" w="med" len="med"/>
                    </a:lnB>
                    <a:solidFill>
                      <a:srgbClr val="FFCCFF"/>
                    </a:solidFill>
                  </a:tcPr>
                </a:tc>
                <a:tc hMerge="1">
                  <a:txBody>
                    <a:bodyPr/>
                    <a:lstStyle/>
                    <a:p>
                      <a:pPr algn="ctr"/>
                      <a:endParaRPr kumimoji="1" lang="ja-JP" altLang="en-US" sz="1600" dirty="0"/>
                    </a:p>
                  </a:txBody>
                  <a:tcPr marL="91433" marR="91433" anchor="ctr">
                    <a:lnL w="12700" cap="flat" cmpd="sng" algn="ctr">
                      <a:solidFill>
                        <a:srgbClr val="6600CC"/>
                      </a:solidFill>
                      <a:prstDash val="solid"/>
                      <a:round/>
                      <a:headEnd type="none" w="med" len="med"/>
                      <a:tailEnd type="none" w="med" len="med"/>
                    </a:lnL>
                    <a:lnR w="12700" cap="flat" cmpd="sng" algn="ctr">
                      <a:solidFill>
                        <a:srgbClr val="6600CC"/>
                      </a:solidFill>
                      <a:prstDash val="solid"/>
                      <a:round/>
                      <a:headEnd type="none" w="med" len="med"/>
                      <a:tailEnd type="none" w="med" len="med"/>
                    </a:lnR>
                    <a:lnT w="12700" cap="flat" cmpd="sng" algn="ctr">
                      <a:solidFill>
                        <a:srgbClr val="6600CC"/>
                      </a:solidFill>
                      <a:prstDash val="solid"/>
                      <a:round/>
                      <a:headEnd type="none" w="med" len="med"/>
                      <a:tailEnd type="none" w="med" len="med"/>
                    </a:lnT>
                    <a:lnB w="12700" cap="flat" cmpd="sng" algn="ctr">
                      <a:solidFill>
                        <a:srgbClr val="6600CC"/>
                      </a:solidFill>
                      <a:prstDash val="solid"/>
                      <a:round/>
                      <a:headEnd type="none" w="med" len="med"/>
                      <a:tailEnd type="none" w="med" len="med"/>
                    </a:lnB>
                    <a:solidFill>
                      <a:srgbClr val="FF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rgbClr val="C00000"/>
                          </a:solidFill>
                        </a:rPr>
                        <a:t>経　　　済</a:t>
                      </a:r>
                    </a:p>
                  </a:txBody>
                  <a:tcPr marL="91433" marR="91433" marT="45727" marB="45727" anchor="ctr">
                    <a:lnL w="12700" cap="flat" cmpd="sng" algn="ctr">
                      <a:solidFill>
                        <a:srgbClr val="6600CC"/>
                      </a:solidFill>
                      <a:prstDash val="solid"/>
                      <a:round/>
                      <a:headEnd type="none" w="med" len="med"/>
                      <a:tailEnd type="none" w="med" len="med"/>
                    </a:lnL>
                    <a:lnR w="12700" cap="flat" cmpd="sng" algn="ctr">
                      <a:solidFill>
                        <a:srgbClr val="6600CC"/>
                      </a:solidFill>
                      <a:prstDash val="solid"/>
                      <a:round/>
                      <a:headEnd type="none" w="med" len="med"/>
                      <a:tailEnd type="none" w="med" len="med"/>
                    </a:lnR>
                    <a:lnT w="12700" cap="flat" cmpd="sng" algn="ctr">
                      <a:solidFill>
                        <a:srgbClr val="6600CC"/>
                      </a:solidFill>
                      <a:prstDash val="solid"/>
                      <a:round/>
                      <a:headEnd type="none" w="med" len="med"/>
                      <a:tailEnd type="none" w="med" len="med"/>
                    </a:lnT>
                    <a:lnB w="12700" cap="flat" cmpd="sng" algn="ctr">
                      <a:solidFill>
                        <a:srgbClr val="6600CC"/>
                      </a:solidFill>
                      <a:prstDash val="solid"/>
                      <a:round/>
                      <a:headEnd type="none" w="med" len="med"/>
                      <a:tailEnd type="none" w="med" len="med"/>
                    </a:lnB>
                    <a:solidFill>
                      <a:srgbClr val="FF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rgbClr val="C00000"/>
                          </a:solidFill>
                        </a:rPr>
                        <a:t>労　　　働</a:t>
                      </a:r>
                    </a:p>
                  </a:txBody>
                  <a:tcPr marL="91433" marR="91433" marT="45727" marB="45727" anchor="ctr">
                    <a:lnL w="12700" cap="flat" cmpd="sng" algn="ctr">
                      <a:solidFill>
                        <a:srgbClr val="6600CC"/>
                      </a:solidFill>
                      <a:prstDash val="solid"/>
                      <a:round/>
                      <a:headEnd type="none" w="med" len="med"/>
                      <a:tailEnd type="none" w="med" len="med"/>
                    </a:lnL>
                    <a:lnR w="12700" cap="flat" cmpd="sng" algn="ctr">
                      <a:solidFill>
                        <a:srgbClr val="6600CC"/>
                      </a:solidFill>
                      <a:prstDash val="solid"/>
                      <a:round/>
                      <a:headEnd type="none" w="med" len="med"/>
                      <a:tailEnd type="none" w="med" len="med"/>
                    </a:lnR>
                    <a:lnT w="12700" cap="flat" cmpd="sng" algn="ctr">
                      <a:solidFill>
                        <a:srgbClr val="6600CC"/>
                      </a:solidFill>
                      <a:prstDash val="solid"/>
                      <a:round/>
                      <a:headEnd type="none" w="med" len="med"/>
                      <a:tailEnd type="none" w="med" len="med"/>
                    </a:lnT>
                    <a:lnB w="12700" cap="flat" cmpd="sng" algn="ctr">
                      <a:solidFill>
                        <a:srgbClr val="6600CC"/>
                      </a:solidFill>
                      <a:prstDash val="solid"/>
                      <a:round/>
                      <a:headEnd type="none" w="med" len="med"/>
                      <a:tailEnd type="none" w="med" len="med"/>
                    </a:lnB>
                    <a:solidFill>
                      <a:srgbClr val="FFCCFF"/>
                    </a:solidFill>
                  </a:tcPr>
                </a:tc>
                <a:tc>
                  <a:txBody>
                    <a:bodyPr/>
                    <a:lstStyle/>
                    <a:p>
                      <a:pPr algn="ctr"/>
                      <a:r>
                        <a:rPr kumimoji="1" lang="ja-JP" altLang="en-US" sz="1600" b="0" dirty="0" smtClean="0">
                          <a:solidFill>
                            <a:srgbClr val="C00000"/>
                          </a:solidFill>
                        </a:rPr>
                        <a:t>ヘルスケア</a:t>
                      </a:r>
                      <a:endParaRPr kumimoji="1" lang="ja-JP" altLang="en-US" sz="1600" b="0" dirty="0">
                        <a:solidFill>
                          <a:srgbClr val="C00000"/>
                        </a:solidFill>
                      </a:endParaRPr>
                    </a:p>
                  </a:txBody>
                  <a:tcPr marL="91433" marR="91433" marT="45727" marB="45727" anchor="ctr">
                    <a:lnL w="12700" cap="flat" cmpd="sng" algn="ctr">
                      <a:solidFill>
                        <a:srgbClr val="6600CC"/>
                      </a:solidFill>
                      <a:prstDash val="solid"/>
                      <a:round/>
                      <a:headEnd type="none" w="med" len="med"/>
                      <a:tailEnd type="none" w="med" len="med"/>
                    </a:lnL>
                    <a:lnR w="12700" cap="flat" cmpd="sng" algn="ctr">
                      <a:solidFill>
                        <a:srgbClr val="6600CC"/>
                      </a:solidFill>
                      <a:prstDash val="solid"/>
                      <a:round/>
                      <a:headEnd type="none" w="med" len="med"/>
                      <a:tailEnd type="none" w="med" len="med"/>
                    </a:lnR>
                    <a:lnT w="12700" cap="flat" cmpd="sng" algn="ctr">
                      <a:solidFill>
                        <a:srgbClr val="6600CC"/>
                      </a:solidFill>
                      <a:prstDash val="solid"/>
                      <a:round/>
                      <a:headEnd type="none" w="med" len="med"/>
                      <a:tailEnd type="none" w="med" len="med"/>
                    </a:lnT>
                    <a:lnB w="12700" cap="flat" cmpd="sng" algn="ctr">
                      <a:solidFill>
                        <a:srgbClr val="6600CC"/>
                      </a:solidFill>
                      <a:prstDash val="solid"/>
                      <a:round/>
                      <a:headEnd type="none" w="med" len="med"/>
                      <a:tailEnd type="none" w="med" len="med"/>
                    </a:lnB>
                    <a:solidFill>
                      <a:srgbClr val="FFCCFF"/>
                    </a:solidFill>
                  </a:tcPr>
                </a:tc>
                <a:tc vMerge="1">
                  <a:txBody>
                    <a:bodyPr/>
                    <a:lstStyle/>
                    <a:p>
                      <a:pPr algn="ctr"/>
                      <a:endParaRPr kumimoji="1" lang="ja-JP" altLang="en-US" dirty="0"/>
                    </a:p>
                  </a:txBody>
                  <a:tcPr anchor="ctr"/>
                </a:tc>
              </a:tr>
              <a:tr h="626894">
                <a:tc>
                  <a:txBody>
                    <a:bodyPr/>
                    <a:lstStyle/>
                    <a:p>
                      <a:pPr algn="ctr"/>
                      <a:r>
                        <a:rPr kumimoji="1" lang="en-US" altLang="ja-JP" sz="1800" dirty="0" smtClean="0"/>
                        <a:t>14:45</a:t>
                      </a:r>
                      <a:r>
                        <a:rPr kumimoji="1" lang="ja-JP" altLang="en-US" sz="1800" dirty="0" smtClean="0"/>
                        <a:t>～</a:t>
                      </a:r>
                      <a:r>
                        <a:rPr kumimoji="1" lang="en-US" altLang="ja-JP" sz="1800" dirty="0" smtClean="0"/>
                        <a:t>15:15</a:t>
                      </a:r>
                      <a:endParaRPr kumimoji="1" lang="ja-JP" altLang="en-US" sz="1800" dirty="0"/>
                    </a:p>
                  </a:txBody>
                  <a:tcPr marL="91433" marR="91433" marT="45727" marB="45727" anchor="ctr">
                    <a:lnL w="38100" cap="flat" cmpd="sng" algn="ctr">
                      <a:solidFill>
                        <a:srgbClr val="6600CC"/>
                      </a:solidFill>
                      <a:prstDash val="solid"/>
                      <a:round/>
                      <a:headEnd type="none" w="med" len="med"/>
                      <a:tailEnd type="none" w="med" len="med"/>
                    </a:lnL>
                    <a:lnR w="38100" cap="flat" cmpd="sng" algn="ctr">
                      <a:solidFill>
                        <a:srgbClr val="6600CC"/>
                      </a:solidFill>
                      <a:prstDash val="solid"/>
                      <a:round/>
                      <a:headEnd type="none" w="med" len="med"/>
                      <a:tailEnd type="none" w="med" len="med"/>
                    </a:lnR>
                    <a:lnT w="12700" cap="flat" cmpd="sng" algn="ctr">
                      <a:solidFill>
                        <a:srgbClr val="6600CC"/>
                      </a:solidFill>
                      <a:prstDash val="solid"/>
                      <a:round/>
                      <a:headEnd type="none" w="med" len="med"/>
                      <a:tailEnd type="none" w="med" len="med"/>
                    </a:lnT>
                    <a:lnB w="12700" cap="flat" cmpd="sng" algn="ctr">
                      <a:solidFill>
                        <a:srgbClr val="6600CC"/>
                      </a:solidFill>
                      <a:prstDash val="solid"/>
                      <a:round/>
                      <a:headEnd type="none" w="med" len="med"/>
                      <a:tailEnd type="none" w="med" len="med"/>
                    </a:lnB>
                  </a:tcPr>
                </a:tc>
                <a:tc gridSpan="6">
                  <a:txBody>
                    <a:bodyPr/>
                    <a:lstStyle/>
                    <a:p>
                      <a:pPr algn="ctr"/>
                      <a:r>
                        <a:rPr kumimoji="1" lang="ja-JP" altLang="en-US" sz="1600" dirty="0" smtClean="0"/>
                        <a:t>自主学習（パソコン・読書・自由勉強など）</a:t>
                      </a:r>
                      <a:endParaRPr kumimoji="1" lang="en-US" altLang="ja-JP" sz="1600" dirty="0" smtClean="0"/>
                    </a:p>
                  </a:txBody>
                  <a:tcPr marL="91433" marR="91433" marT="45727" marB="45727" anchor="ctr">
                    <a:lnL w="38100" cap="flat" cmpd="sng" algn="ctr">
                      <a:solidFill>
                        <a:srgbClr val="6600CC"/>
                      </a:solidFill>
                      <a:prstDash val="solid"/>
                      <a:round/>
                      <a:headEnd type="none" w="med" len="med"/>
                      <a:tailEnd type="none" w="med" len="med"/>
                    </a:lnL>
                    <a:lnR w="12700" cap="flat" cmpd="sng" algn="ctr">
                      <a:solidFill>
                        <a:srgbClr val="6600CC"/>
                      </a:solidFill>
                      <a:prstDash val="solid"/>
                      <a:round/>
                      <a:headEnd type="none" w="med" len="med"/>
                      <a:tailEnd type="none" w="med" len="med"/>
                    </a:lnR>
                    <a:lnT w="12700" cap="flat" cmpd="sng" algn="ctr">
                      <a:solidFill>
                        <a:srgbClr val="6600CC"/>
                      </a:solidFill>
                      <a:prstDash val="solid"/>
                      <a:round/>
                      <a:headEnd type="none" w="med" len="med"/>
                      <a:tailEnd type="none" w="med" len="med"/>
                    </a:lnT>
                    <a:lnB w="12700" cap="flat" cmpd="sng" algn="ctr">
                      <a:solidFill>
                        <a:srgbClr val="6600CC"/>
                      </a:solidFill>
                      <a:prstDash val="solid"/>
                      <a:round/>
                      <a:headEnd type="none" w="med" len="med"/>
                      <a:tailEnd type="none" w="med" len="med"/>
                    </a:lnB>
                  </a:tcPr>
                </a:tc>
                <a:tc hMerge="1">
                  <a:txBody>
                    <a:bodyPr/>
                    <a:lstStyle/>
                    <a:p>
                      <a:pPr algn="ctr"/>
                      <a:endParaRPr kumimoji="1" lang="ja-JP" altLang="en-US" dirty="0"/>
                    </a:p>
                  </a:txBody>
                  <a:tcPr anchor="ctr"/>
                </a:tc>
                <a:tc hMerge="1">
                  <a:txBody>
                    <a:bodyPr/>
                    <a:lstStyle/>
                    <a:p>
                      <a:pPr algn="ctr"/>
                      <a:endParaRPr kumimoji="1" lang="ja-JP" altLang="en-US" dirty="0"/>
                    </a:p>
                  </a:txBody>
                  <a:tcPr anchor="ctr"/>
                </a:tc>
                <a:tc hMerge="1">
                  <a:txBody>
                    <a:bodyPr/>
                    <a:lstStyle/>
                    <a:p>
                      <a:endParaRPr kumimoji="1" lang="ja-JP" altLang="en-US"/>
                    </a:p>
                  </a:txBody>
                  <a:tcPr/>
                </a:tc>
                <a:tc hMerge="1">
                  <a:txBody>
                    <a:bodyPr/>
                    <a:lstStyle/>
                    <a:p>
                      <a:pPr algn="ctr"/>
                      <a:endParaRPr kumimoji="1" lang="ja-JP" altLang="en-US" dirty="0"/>
                    </a:p>
                  </a:txBody>
                  <a:tcPr anchor="ctr"/>
                </a:tc>
                <a:tc hMerge="1">
                  <a:txBody>
                    <a:bodyPr/>
                    <a:lstStyle/>
                    <a:p>
                      <a:pPr algn="ctr"/>
                      <a:endParaRPr kumimoji="1" lang="ja-JP" altLang="en-US" dirty="0"/>
                    </a:p>
                  </a:txBody>
                  <a:tcPr anchor="ctr"/>
                </a:tc>
                <a:tc vMerge="1">
                  <a:txBody>
                    <a:bodyPr/>
                    <a:lstStyle/>
                    <a:p>
                      <a:pPr algn="ctr"/>
                      <a:endParaRPr kumimoji="1" lang="ja-JP" altLang="en-US" dirty="0"/>
                    </a:p>
                  </a:txBody>
                  <a:tcPr anchor="ctr"/>
                </a:tc>
              </a:tr>
              <a:tr h="626894">
                <a:tc>
                  <a:txBody>
                    <a:bodyPr/>
                    <a:lstStyle/>
                    <a:p>
                      <a:pPr algn="ctr"/>
                      <a:r>
                        <a:rPr kumimoji="1" lang="en-US" altLang="ja-JP" sz="1800" dirty="0" smtClean="0"/>
                        <a:t>15:15</a:t>
                      </a:r>
                      <a:r>
                        <a:rPr kumimoji="1" lang="ja-JP" altLang="en-US" sz="1800" dirty="0" smtClean="0"/>
                        <a:t>～</a:t>
                      </a:r>
                      <a:r>
                        <a:rPr kumimoji="1" lang="en-US" altLang="ja-JP" sz="1800" dirty="0" smtClean="0"/>
                        <a:t>15:45</a:t>
                      </a:r>
                      <a:endParaRPr kumimoji="1" lang="ja-JP" altLang="en-US" sz="1800" dirty="0"/>
                    </a:p>
                  </a:txBody>
                  <a:tcPr marL="91433" marR="91433" marT="45727" marB="45727" anchor="ctr">
                    <a:lnL w="38100" cap="flat" cmpd="sng" algn="ctr">
                      <a:solidFill>
                        <a:srgbClr val="6600CC"/>
                      </a:solidFill>
                      <a:prstDash val="solid"/>
                      <a:round/>
                      <a:headEnd type="none" w="med" len="med"/>
                      <a:tailEnd type="none" w="med" len="med"/>
                    </a:lnL>
                    <a:lnR w="38100" cap="flat" cmpd="sng" algn="ctr">
                      <a:solidFill>
                        <a:srgbClr val="6600CC"/>
                      </a:solidFill>
                      <a:prstDash val="solid"/>
                      <a:round/>
                      <a:headEnd type="none" w="med" len="med"/>
                      <a:tailEnd type="none" w="med" len="med"/>
                    </a:lnR>
                    <a:lnT w="12700" cap="flat" cmpd="sng" algn="ctr">
                      <a:solidFill>
                        <a:srgbClr val="6600CC"/>
                      </a:solidFill>
                      <a:prstDash val="solid"/>
                      <a:round/>
                      <a:headEnd type="none" w="med" len="med"/>
                      <a:tailEnd type="none" w="med" len="med"/>
                    </a:lnT>
                    <a:lnB w="12700" cap="flat" cmpd="sng" algn="ctr">
                      <a:solidFill>
                        <a:srgbClr val="6600CC"/>
                      </a:solidFill>
                      <a:prstDash val="solid"/>
                      <a:round/>
                      <a:headEnd type="none" w="med" len="med"/>
                      <a:tailEnd type="none" w="med" len="med"/>
                    </a:lnB>
                  </a:tcPr>
                </a:tc>
                <a:tc gridSpan="7">
                  <a:txBody>
                    <a:bodyPr/>
                    <a:lstStyle/>
                    <a:p>
                      <a:pPr algn="ctr"/>
                      <a:r>
                        <a:rPr kumimoji="1" lang="ja-JP" altLang="en-US" sz="1600" dirty="0" smtClean="0"/>
                        <a:t>清掃・帰りのミーティング</a:t>
                      </a:r>
                      <a:endParaRPr kumimoji="1" lang="ja-JP" altLang="en-US" sz="1600" dirty="0"/>
                    </a:p>
                  </a:txBody>
                  <a:tcPr marL="91433" marR="91433" marT="45727" marB="45727" anchor="ctr">
                    <a:lnL w="38100" cap="flat" cmpd="sng" algn="ctr">
                      <a:solidFill>
                        <a:srgbClr val="6600CC"/>
                      </a:solidFill>
                      <a:prstDash val="solid"/>
                      <a:round/>
                      <a:headEnd type="none" w="med" len="med"/>
                      <a:tailEnd type="none" w="med" len="med"/>
                    </a:lnL>
                    <a:lnR w="38100" cap="flat" cmpd="sng" algn="ctr">
                      <a:solidFill>
                        <a:srgbClr val="6600CC"/>
                      </a:solidFill>
                      <a:prstDash val="solid"/>
                      <a:round/>
                      <a:headEnd type="none" w="med" len="med"/>
                      <a:tailEnd type="none" w="med" len="med"/>
                    </a:lnR>
                    <a:lnT w="12700" cap="flat" cmpd="sng" algn="ctr">
                      <a:solidFill>
                        <a:srgbClr val="6600CC"/>
                      </a:solidFill>
                      <a:prstDash val="solid"/>
                      <a:round/>
                      <a:headEnd type="none" w="med" len="med"/>
                      <a:tailEnd type="none" w="med" len="med"/>
                    </a:lnT>
                    <a:lnB w="12700" cap="flat" cmpd="sng" algn="ctr">
                      <a:solidFill>
                        <a:srgbClr val="6600CC"/>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400" dirty="0"/>
                    </a:p>
                  </a:txBody>
                  <a:tcPr marL="91433" marR="91433" marT="45725" marB="45725" anchor="ctr">
                    <a:lnL w="12700" cap="flat" cmpd="sng" algn="ctr">
                      <a:solidFill>
                        <a:srgbClr val="6600CC"/>
                      </a:solidFill>
                      <a:prstDash val="solid"/>
                      <a:round/>
                      <a:headEnd type="none" w="med" len="med"/>
                      <a:tailEnd type="none" w="med" len="med"/>
                    </a:lnL>
                    <a:lnR w="38100" cap="flat" cmpd="sng" algn="ctr">
                      <a:solidFill>
                        <a:srgbClr val="6600CC"/>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bl>
          </a:graphicData>
        </a:graphic>
      </p:graphicFrame>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Autofit/>
          </a:bodyPr>
          <a:lstStyle/>
          <a:p>
            <a:pPr algn="l"/>
            <a:r>
              <a:rPr kumimoji="1" lang="ja-JP" altLang="en-US" sz="2400" dirty="0" smtClean="0"/>
              <a:t>大学との交流</a:t>
            </a:r>
            <a:endParaRPr kumimoji="1" lang="ja-JP" altLang="en-US" sz="2400" dirty="0"/>
          </a:p>
        </p:txBody>
      </p:sp>
      <p:cxnSp>
        <p:nvCxnSpPr>
          <p:cNvPr id="4" name="直線コネクタ 3"/>
          <p:cNvCxnSpPr/>
          <p:nvPr/>
        </p:nvCxnSpPr>
        <p:spPr>
          <a:xfrm>
            <a:off x="323528" y="836712"/>
            <a:ext cx="8496944" cy="0"/>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275856" y="5013176"/>
            <a:ext cx="5184576" cy="830997"/>
          </a:xfrm>
          <a:prstGeom prst="rect">
            <a:avLst/>
          </a:prstGeom>
          <a:noFill/>
        </p:spPr>
        <p:txBody>
          <a:bodyPr wrap="square" rtlCol="0">
            <a:spAutoFit/>
          </a:bodyPr>
          <a:lstStyle/>
          <a:p>
            <a:r>
              <a:rPr kumimoji="1" lang="ja-JP" altLang="en-US" sz="2400" dirty="0" smtClean="0">
                <a:hlinkClick r:id="rId2" action="ppaction://hlinkfile"/>
              </a:rPr>
              <a:t>平成２７年４月２日</a:t>
            </a:r>
            <a:endParaRPr kumimoji="1" lang="en-US" altLang="ja-JP" sz="2400" dirty="0" smtClean="0">
              <a:hlinkClick r:id="rId2" action="ppaction://hlinkfile"/>
            </a:endParaRPr>
          </a:p>
          <a:p>
            <a:r>
              <a:rPr kumimoji="1" lang="ja-JP" altLang="en-US" sz="2400" dirty="0" smtClean="0">
                <a:hlinkClick r:id="rId2" action="ppaction://hlinkfile"/>
              </a:rPr>
              <a:t>早稲田大学の入学式に参列しました。</a:t>
            </a:r>
            <a:endParaRPr kumimoji="1" lang="ja-JP" altLang="en-US" sz="2400" dirty="0"/>
          </a:p>
        </p:txBody>
      </p:sp>
      <p:pic>
        <p:nvPicPr>
          <p:cNvPr id="8" name="図 7" descr="早稲田大隈.jpg">
            <a:hlinkClick r:id="rId2" action="ppaction://hlinkfile"/>
          </p:cNvPr>
          <p:cNvPicPr>
            <a:picLocks noChangeAspect="1"/>
          </p:cNvPicPr>
          <p:nvPr/>
        </p:nvPicPr>
        <p:blipFill>
          <a:blip r:embed="rId3" cstate="print"/>
          <a:stretch>
            <a:fillRect/>
          </a:stretch>
        </p:blipFill>
        <p:spPr>
          <a:xfrm>
            <a:off x="683568" y="4221088"/>
            <a:ext cx="2376264" cy="2376264"/>
          </a:xfrm>
          <a:prstGeom prst="rect">
            <a:avLst/>
          </a:prstGeom>
        </p:spPr>
      </p:pic>
      <p:graphicFrame>
        <p:nvGraphicFramePr>
          <p:cNvPr id="9" name="表 8"/>
          <p:cNvGraphicFramePr>
            <a:graphicFrameLocks noGrp="1"/>
          </p:cNvGraphicFramePr>
          <p:nvPr/>
        </p:nvGraphicFramePr>
        <p:xfrm>
          <a:off x="1619672" y="1052736"/>
          <a:ext cx="6096000" cy="28651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r>
              <a:tr h="370840">
                <a:tc rowSpan="2">
                  <a:txBody>
                    <a:bodyPr/>
                    <a:lstStyle/>
                    <a:p>
                      <a:r>
                        <a:rPr kumimoji="1" lang="ja-JP" altLang="en-US" dirty="0" smtClean="0"/>
                        <a:t>カレッジ福岡</a:t>
                      </a:r>
                      <a:endParaRPr kumimoji="1" lang="ja-JP" altLang="en-US" dirty="0"/>
                    </a:p>
                  </a:txBody>
                  <a:tcPr anchor="ctr"/>
                </a:tc>
                <a:tc>
                  <a:txBody>
                    <a:bodyPr/>
                    <a:lstStyle/>
                    <a:p>
                      <a:r>
                        <a:rPr kumimoji="1" lang="ja-JP" altLang="en-US" dirty="0" smtClean="0"/>
                        <a:t>福岡教育大学</a:t>
                      </a:r>
                      <a:endParaRPr kumimoji="1" lang="ja-JP" altLang="en-US" dirty="0"/>
                    </a:p>
                  </a:txBody>
                  <a:tcPr/>
                </a:tc>
                <a:tc>
                  <a:txBody>
                    <a:bodyPr/>
                    <a:lstStyle/>
                    <a:p>
                      <a:r>
                        <a:rPr kumimoji="1" lang="ja-JP" altLang="en-US" dirty="0" smtClean="0"/>
                        <a:t>合同カラオケ</a:t>
                      </a:r>
                      <a:endParaRPr kumimoji="1" lang="ja-JP" altLang="en-US" dirty="0"/>
                    </a:p>
                  </a:txBody>
                  <a:tcPr/>
                </a:tc>
              </a:tr>
              <a:tr h="370840">
                <a:tc vMerge="1">
                  <a:txBody>
                    <a:bodyPr/>
                    <a:lstStyle/>
                    <a:p>
                      <a:endParaRPr kumimoji="1" lang="ja-JP" altLang="en-US" dirty="0"/>
                    </a:p>
                  </a:txBody>
                  <a:tcPr/>
                </a:tc>
                <a:tc>
                  <a:txBody>
                    <a:bodyPr/>
                    <a:lstStyle/>
                    <a:p>
                      <a:r>
                        <a:rPr kumimoji="1" lang="ja-JP" altLang="en-US" dirty="0" smtClean="0"/>
                        <a:t>福岡女子短期大学</a:t>
                      </a:r>
                      <a:endParaRPr kumimoji="1" lang="ja-JP" altLang="en-US" dirty="0"/>
                    </a:p>
                  </a:txBody>
                  <a:tcPr/>
                </a:tc>
                <a:tc>
                  <a:txBody>
                    <a:bodyPr/>
                    <a:lstStyle/>
                    <a:p>
                      <a:r>
                        <a:rPr kumimoji="1" lang="ja-JP" altLang="en-US" dirty="0" smtClean="0"/>
                        <a:t>合同音楽セッション</a:t>
                      </a:r>
                      <a:endParaRPr kumimoji="1" lang="ja-JP" altLang="en-US" dirty="0"/>
                    </a:p>
                  </a:txBody>
                  <a:tcPr/>
                </a:tc>
              </a:tr>
              <a:tr h="370840">
                <a:tc>
                  <a:txBody>
                    <a:bodyPr/>
                    <a:lstStyle/>
                    <a:p>
                      <a:r>
                        <a:rPr kumimoji="1" lang="ja-JP" altLang="en-US" dirty="0" smtClean="0"/>
                        <a:t>カレッジながさき</a:t>
                      </a:r>
                      <a:endParaRPr kumimoji="1" lang="ja-JP" altLang="en-US" dirty="0"/>
                    </a:p>
                  </a:txBody>
                  <a:tcPr/>
                </a:tc>
                <a:tc>
                  <a:txBody>
                    <a:bodyPr/>
                    <a:lstStyle/>
                    <a:p>
                      <a:r>
                        <a:rPr kumimoji="1" lang="ja-JP" altLang="en-US" dirty="0" smtClean="0"/>
                        <a:t>長崎国際大学</a:t>
                      </a:r>
                      <a:endParaRPr kumimoji="1" lang="ja-JP" altLang="en-US" dirty="0"/>
                    </a:p>
                  </a:txBody>
                  <a:tcPr/>
                </a:tc>
                <a:tc>
                  <a:txBody>
                    <a:bodyPr/>
                    <a:lstStyle/>
                    <a:p>
                      <a:r>
                        <a:rPr kumimoji="1" lang="ja-JP" altLang="en-US" dirty="0" smtClean="0"/>
                        <a:t>合同集団ゲーム</a:t>
                      </a:r>
                      <a:endParaRPr kumimoji="1" lang="ja-JP" altLang="en-US" dirty="0"/>
                    </a:p>
                  </a:txBody>
                  <a:tcPr/>
                </a:tc>
              </a:tr>
              <a:tr h="370840">
                <a:tc>
                  <a:txBody>
                    <a:bodyPr/>
                    <a:lstStyle/>
                    <a:p>
                      <a:r>
                        <a:rPr kumimoji="1" lang="ja-JP" altLang="en-US" dirty="0" smtClean="0"/>
                        <a:t>カレッジ早稲田</a:t>
                      </a:r>
                      <a:endParaRPr kumimoji="1" lang="ja-JP" altLang="en-US" dirty="0"/>
                    </a:p>
                  </a:txBody>
                  <a:tcPr anchor="ctr"/>
                </a:tc>
                <a:tc>
                  <a:txBody>
                    <a:bodyPr/>
                    <a:lstStyle/>
                    <a:p>
                      <a:r>
                        <a:rPr kumimoji="1" lang="ja-JP" altLang="en-US" dirty="0" smtClean="0"/>
                        <a:t>早稲田大学</a:t>
                      </a:r>
                      <a:endParaRPr kumimoji="1" lang="ja-JP" altLang="en-US" dirty="0"/>
                    </a:p>
                  </a:txBody>
                  <a:tcPr anchor="ctr"/>
                </a:tc>
                <a:tc>
                  <a:txBody>
                    <a:bodyPr/>
                    <a:lstStyle/>
                    <a:p>
                      <a:r>
                        <a:rPr kumimoji="1" lang="ja-JP" altLang="en-US" dirty="0" smtClean="0"/>
                        <a:t>大学祭参加</a:t>
                      </a:r>
                      <a:endParaRPr kumimoji="1" lang="en-US" altLang="ja-JP" dirty="0" smtClean="0"/>
                    </a:p>
                    <a:p>
                      <a:r>
                        <a:rPr kumimoji="1" lang="ja-JP" altLang="en-US" dirty="0" smtClean="0"/>
                        <a:t>大学入学式に招待</a:t>
                      </a:r>
                      <a:endParaRPr kumimoji="1" lang="ja-JP" altLang="en-US" dirty="0"/>
                    </a:p>
                  </a:txBody>
                  <a:tcPr/>
                </a:tc>
              </a:tr>
              <a:tr h="370840">
                <a:tc>
                  <a:txBody>
                    <a:bodyPr/>
                    <a:lstStyle/>
                    <a:p>
                      <a:r>
                        <a:rPr kumimoji="1" lang="ja-JP" altLang="en-US" dirty="0" smtClean="0"/>
                        <a:t>カレッジ北九州</a:t>
                      </a:r>
                      <a:endParaRPr kumimoji="1" lang="ja-JP" altLang="en-US" dirty="0"/>
                    </a:p>
                  </a:txBody>
                  <a:tcPr/>
                </a:tc>
                <a:tc>
                  <a:txBody>
                    <a:bodyPr/>
                    <a:lstStyle/>
                    <a:p>
                      <a:r>
                        <a:rPr kumimoji="1" lang="ja-JP" altLang="en-US" dirty="0" smtClean="0"/>
                        <a:t>北九市立大学</a:t>
                      </a:r>
                      <a:endParaRPr kumimoji="1" lang="ja-JP" altLang="en-US" dirty="0"/>
                    </a:p>
                  </a:txBody>
                  <a:tcPr/>
                </a:tc>
                <a:tc>
                  <a:txBody>
                    <a:bodyPr/>
                    <a:lstStyle/>
                    <a:p>
                      <a:r>
                        <a:rPr kumimoji="1" lang="ja-JP" altLang="en-US" dirty="0" smtClean="0"/>
                        <a:t>学食・図書館利用</a:t>
                      </a:r>
                      <a:endParaRPr kumimoji="1" lang="ja-JP" altLang="en-US" dirty="0"/>
                    </a:p>
                  </a:txBody>
                  <a:tcPr/>
                </a:tc>
              </a:tr>
              <a:tr h="370840">
                <a:tc>
                  <a:txBody>
                    <a:bodyPr/>
                    <a:lstStyle/>
                    <a:p>
                      <a:r>
                        <a:rPr kumimoji="1" lang="ja-JP" altLang="en-US" dirty="0" smtClean="0"/>
                        <a:t>カレッジ久留米</a:t>
                      </a:r>
                      <a:endParaRPr kumimoji="1" lang="ja-JP" altLang="en-US" dirty="0"/>
                    </a:p>
                  </a:txBody>
                  <a:tcPr/>
                </a:tc>
                <a:tc>
                  <a:txBody>
                    <a:bodyPr/>
                    <a:lstStyle/>
                    <a:p>
                      <a:r>
                        <a:rPr kumimoji="1" lang="ja-JP" altLang="en-US" dirty="0" smtClean="0"/>
                        <a:t>久留米大学</a:t>
                      </a:r>
                      <a:endParaRPr kumimoji="1" lang="ja-JP" altLang="en-US" dirty="0"/>
                    </a:p>
                  </a:txBody>
                  <a:tcPr/>
                </a:tc>
                <a:tc>
                  <a:txBody>
                    <a:bodyPr/>
                    <a:lstStyle/>
                    <a:p>
                      <a:r>
                        <a:rPr kumimoji="1" lang="ja-JP" altLang="en-US" dirty="0" smtClean="0"/>
                        <a:t>合同スポーツ</a:t>
                      </a:r>
                      <a:endParaRPr kumimoji="1" lang="ja-JP" altLang="en-US" dirty="0"/>
                    </a:p>
                  </a:txBody>
                  <a:tcPr/>
                </a:tc>
              </a:tr>
            </a:tbl>
          </a:graphicData>
        </a:graphic>
      </p:graphicFrame>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Autofit/>
          </a:bodyPr>
          <a:lstStyle/>
          <a:p>
            <a:pPr algn="l"/>
            <a:r>
              <a:rPr kumimoji="1" lang="ja-JP" altLang="en-US" sz="2400" dirty="0" smtClean="0"/>
              <a:t>知的</a:t>
            </a:r>
            <a:r>
              <a:rPr kumimoji="1" lang="ja-JP" altLang="en-US" sz="2400" dirty="0" err="1" smtClean="0"/>
              <a:t>障がい</a:t>
            </a:r>
            <a:r>
              <a:rPr kumimoji="1" lang="ja-JP" altLang="en-US" sz="2400" dirty="0" smtClean="0"/>
              <a:t>者の高等教育権保障の今後の展望</a:t>
            </a:r>
            <a:endParaRPr kumimoji="1" lang="ja-JP" altLang="en-US" sz="2400" dirty="0"/>
          </a:p>
        </p:txBody>
      </p:sp>
      <p:cxnSp>
        <p:nvCxnSpPr>
          <p:cNvPr id="4" name="直線コネクタ 3"/>
          <p:cNvCxnSpPr/>
          <p:nvPr/>
        </p:nvCxnSpPr>
        <p:spPr>
          <a:xfrm>
            <a:off x="323528" y="836712"/>
            <a:ext cx="8496944" cy="0"/>
          </a:xfrm>
          <a:prstGeom prst="line">
            <a:avLst/>
          </a:prstGeom>
          <a:ln w="889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1" y="6208258"/>
            <a:ext cx="1835696" cy="649742"/>
          </a:xfrm>
          <a:prstGeom prst="rect">
            <a:avLst/>
          </a:prstGeom>
          <a:noFill/>
          <a:ln w="9525">
            <a:noFill/>
            <a:miter lim="800000"/>
            <a:headEnd/>
            <a:tailEnd/>
          </a:ln>
        </p:spPr>
      </p:pic>
      <p:sp>
        <p:nvSpPr>
          <p:cNvPr id="5" name="テキスト ボックス 4"/>
          <p:cNvSpPr txBox="1"/>
          <p:nvPr/>
        </p:nvSpPr>
        <p:spPr>
          <a:xfrm>
            <a:off x="323528" y="1052736"/>
            <a:ext cx="8496944" cy="2308324"/>
          </a:xfrm>
          <a:prstGeom prst="rect">
            <a:avLst/>
          </a:prstGeom>
          <a:solidFill>
            <a:srgbClr val="FFFF99"/>
          </a:solidFill>
        </p:spPr>
        <p:txBody>
          <a:bodyPr wrap="square" rtlCol="0">
            <a:spAutoFit/>
          </a:bodyPr>
          <a:lstStyle/>
          <a:p>
            <a:pPr>
              <a:buFont typeface="Wingdings" pitchFamily="2" charset="2"/>
              <a:buChar char="Ø"/>
            </a:pPr>
            <a:r>
              <a:rPr kumimoji="1" lang="ja-JP" altLang="en-US" sz="2400" dirty="0" smtClean="0"/>
              <a:t>将来的には、福祉制度を活用した方法ではなく、教育制度に基づく学校教育法に則った学びの場が必要だと思います。</a:t>
            </a:r>
            <a:endParaRPr kumimoji="1" lang="en-US" altLang="ja-JP" sz="2400" dirty="0" smtClean="0"/>
          </a:p>
          <a:p>
            <a:pPr>
              <a:buFont typeface="Wingdings" pitchFamily="2" charset="2"/>
              <a:buChar char="Ø"/>
            </a:pPr>
            <a:r>
              <a:rPr kumimoji="1" lang="ja-JP" altLang="en-US" sz="2400" dirty="0" smtClean="0"/>
              <a:t>具体的には、高等教育機関（大学・短大・専門学校）に「知的</a:t>
            </a:r>
            <a:r>
              <a:rPr kumimoji="1" lang="ja-JP" altLang="en-US" sz="2400" dirty="0" err="1" smtClean="0"/>
              <a:t>障がい</a:t>
            </a:r>
            <a:r>
              <a:rPr kumimoji="1" lang="ja-JP" altLang="en-US" sz="2400" dirty="0" smtClean="0"/>
              <a:t>者の履修コース」を設置することが望ましいと思います。</a:t>
            </a:r>
            <a:endParaRPr kumimoji="1" lang="en-US" altLang="ja-JP" sz="2400" dirty="0" smtClean="0"/>
          </a:p>
          <a:p>
            <a:pPr>
              <a:buFont typeface="Wingdings" pitchFamily="2" charset="2"/>
              <a:buChar char="Ø"/>
            </a:pPr>
            <a:r>
              <a:rPr lang="ja-JP" altLang="en-US" sz="2400" dirty="0" smtClean="0"/>
              <a:t>しかしながら、このことは大学等の制度設計自体を変革していかなければならず容易なことではありません。</a:t>
            </a:r>
            <a:endParaRPr kumimoji="1" lang="ja-JP" altLang="en-US" sz="2400" dirty="0"/>
          </a:p>
        </p:txBody>
      </p:sp>
      <p:sp>
        <p:nvSpPr>
          <p:cNvPr id="7" name="テキスト ボックス 6"/>
          <p:cNvSpPr txBox="1"/>
          <p:nvPr/>
        </p:nvSpPr>
        <p:spPr>
          <a:xfrm>
            <a:off x="323528" y="3501008"/>
            <a:ext cx="8496944" cy="2677656"/>
          </a:xfrm>
          <a:prstGeom prst="rect">
            <a:avLst/>
          </a:prstGeom>
          <a:solidFill>
            <a:schemeClr val="accent1">
              <a:lumMod val="20000"/>
              <a:lumOff val="80000"/>
            </a:schemeClr>
          </a:solidFill>
        </p:spPr>
        <p:txBody>
          <a:bodyPr wrap="square" rtlCol="0">
            <a:spAutoFit/>
          </a:bodyPr>
          <a:lstStyle/>
          <a:p>
            <a:pPr>
              <a:buFont typeface="Wingdings" pitchFamily="2" charset="2"/>
              <a:buChar char="Ø"/>
            </a:pPr>
            <a:r>
              <a:rPr kumimoji="1" lang="ja-JP" altLang="en-US" sz="2400" dirty="0" smtClean="0"/>
              <a:t>そこで、実際に近い将来、日本の大学が知的</a:t>
            </a:r>
            <a:r>
              <a:rPr kumimoji="1" lang="ja-JP" altLang="en-US" sz="2400" dirty="0" err="1" smtClean="0"/>
              <a:t>障がい</a:t>
            </a:r>
            <a:r>
              <a:rPr kumimoji="1" lang="ja-JP" altLang="en-US" sz="2400" dirty="0" smtClean="0"/>
              <a:t>者を受け入れる方法として考えられることとしては、</a:t>
            </a:r>
            <a:r>
              <a:rPr lang="ja-JP" altLang="en-US" sz="2400" dirty="0" smtClean="0"/>
              <a:t>一般市民を対象とした「生涯学習プログラム」の一環として取り組むのが現実的な進め方ではないでしょうか。</a:t>
            </a:r>
            <a:endParaRPr lang="en-US" altLang="ja-JP" sz="2400" dirty="0" smtClean="0"/>
          </a:p>
          <a:p>
            <a:pPr>
              <a:buFont typeface="Wingdings" pitchFamily="2" charset="2"/>
              <a:buChar char="Ø"/>
            </a:pPr>
            <a:r>
              <a:rPr kumimoji="1" lang="ja-JP" altLang="en-US" sz="2400" dirty="0" smtClean="0"/>
              <a:t>一般の大学と</a:t>
            </a:r>
            <a:r>
              <a:rPr kumimoji="1" lang="ja-JP" altLang="en-US" sz="2400" dirty="0" err="1" smtClean="0"/>
              <a:t>障がい</a:t>
            </a:r>
            <a:r>
              <a:rPr kumimoji="1" lang="ja-JP" altLang="en-US" sz="2400" dirty="0" smtClean="0"/>
              <a:t>者支援のノウハウを持っている社会福祉法人とが連携することにより、大学が知的障がい者を受け入れることは可能だと思います。</a:t>
            </a:r>
            <a:endParaRPr kumimoji="1" lang="en-US" altLang="ja-JP" sz="2400" dirty="0" smtClean="0"/>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Autofit/>
          </a:bodyPr>
          <a:lstStyle/>
          <a:p>
            <a:pPr algn="l"/>
            <a:r>
              <a:rPr kumimoji="1" lang="ja-JP" altLang="en-US" sz="2400" dirty="0" smtClean="0"/>
              <a:t>アメリカの大学をモデルにした今後の方向性（私案）</a:t>
            </a:r>
            <a:endParaRPr kumimoji="1" lang="ja-JP" altLang="en-US" sz="2400" dirty="0"/>
          </a:p>
        </p:txBody>
      </p:sp>
      <p:cxnSp>
        <p:nvCxnSpPr>
          <p:cNvPr id="4" name="直線コネクタ 3"/>
          <p:cNvCxnSpPr/>
          <p:nvPr/>
        </p:nvCxnSpPr>
        <p:spPr>
          <a:xfrm>
            <a:off x="323528" y="836712"/>
            <a:ext cx="8496944" cy="0"/>
          </a:xfrm>
          <a:prstGeom prst="line">
            <a:avLst/>
          </a:prstGeom>
          <a:ln w="889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1" y="6208258"/>
            <a:ext cx="1835696" cy="649742"/>
          </a:xfrm>
          <a:prstGeom prst="rect">
            <a:avLst/>
          </a:prstGeom>
          <a:noFill/>
          <a:ln w="9525">
            <a:noFill/>
            <a:miter lim="800000"/>
            <a:headEnd/>
            <a:tailEnd/>
          </a:ln>
        </p:spPr>
      </p:pic>
      <p:sp>
        <p:nvSpPr>
          <p:cNvPr id="5" name="テキスト ボックス 4"/>
          <p:cNvSpPr txBox="1"/>
          <p:nvPr/>
        </p:nvSpPr>
        <p:spPr>
          <a:xfrm>
            <a:off x="323528" y="1196752"/>
            <a:ext cx="8496944" cy="3170099"/>
          </a:xfrm>
          <a:prstGeom prst="rect">
            <a:avLst/>
          </a:prstGeom>
          <a:solidFill>
            <a:srgbClr val="FFFF99"/>
          </a:solidFill>
        </p:spPr>
        <p:txBody>
          <a:bodyPr wrap="square" rtlCol="0">
            <a:spAutoFit/>
          </a:bodyPr>
          <a:lstStyle/>
          <a:p>
            <a:pPr marL="457200" indent="-457200">
              <a:buFont typeface="+mj-lt"/>
              <a:buAutoNum type="arabicPeriod"/>
            </a:pPr>
            <a:r>
              <a:rPr kumimoji="1" lang="ja-JP" altLang="en-US" sz="2000" dirty="0" smtClean="0"/>
              <a:t>受け入れ大学は、教育系または福祉系学部のある大学が望ましい。</a:t>
            </a:r>
            <a:endParaRPr kumimoji="1" lang="en-US" altLang="ja-JP" sz="2000" dirty="0" smtClean="0"/>
          </a:p>
          <a:p>
            <a:pPr marL="457200" indent="-457200">
              <a:buFont typeface="+mj-lt"/>
              <a:buAutoNum type="arabicPeriod"/>
            </a:pPr>
            <a:r>
              <a:rPr lang="ja-JP" altLang="en-US" sz="2000" dirty="0" smtClean="0"/>
              <a:t>大学周辺に「メインキャンパス」、大学内に「サブキャンパス」を設置する。</a:t>
            </a:r>
            <a:endParaRPr lang="en-US" altLang="ja-JP" sz="2000" dirty="0" smtClean="0"/>
          </a:p>
          <a:p>
            <a:pPr marL="457200" indent="-457200">
              <a:buFont typeface="+mj-lt"/>
              <a:buAutoNum type="arabicPeriod"/>
            </a:pPr>
            <a:r>
              <a:rPr kumimoji="1" lang="ja-JP" altLang="en-US" sz="2000" dirty="0" smtClean="0"/>
              <a:t>知的</a:t>
            </a:r>
            <a:r>
              <a:rPr kumimoji="1" lang="ja-JP" altLang="en-US" sz="2000" dirty="0" err="1" smtClean="0"/>
              <a:t>障がい</a:t>
            </a:r>
            <a:r>
              <a:rPr kumimoji="1" lang="ja-JP" altLang="en-US" sz="2000" dirty="0" smtClean="0"/>
              <a:t>者だけのクラスでの授業と大学生と一緒のクラスでの授業を組み合わせて実施する。</a:t>
            </a:r>
            <a:endParaRPr kumimoji="1" lang="en-US" altLang="ja-JP" sz="2000" dirty="0" smtClean="0"/>
          </a:p>
          <a:p>
            <a:pPr marL="457200" indent="-457200">
              <a:buFont typeface="+mj-lt"/>
              <a:buAutoNum type="arabicPeriod"/>
            </a:pPr>
            <a:r>
              <a:rPr kumimoji="1" lang="ja-JP" altLang="en-US" sz="2000" dirty="0" smtClean="0"/>
              <a:t>大学内の「図書館」「体育館」「学生食堂」などの共用部門の設備を可能な限り知的</a:t>
            </a:r>
            <a:r>
              <a:rPr kumimoji="1" lang="ja-JP" altLang="en-US" sz="2000" dirty="0" err="1" smtClean="0"/>
              <a:t>障がい</a:t>
            </a:r>
            <a:r>
              <a:rPr kumimoji="1" lang="ja-JP" altLang="en-US" sz="2000" dirty="0" smtClean="0"/>
              <a:t>者にも開放する。</a:t>
            </a:r>
            <a:endParaRPr kumimoji="1" lang="en-US" altLang="ja-JP" sz="2000" dirty="0" smtClean="0"/>
          </a:p>
          <a:p>
            <a:pPr marL="457200" indent="-457200">
              <a:buFont typeface="+mj-lt"/>
              <a:buAutoNum type="arabicPeriod"/>
            </a:pPr>
            <a:r>
              <a:rPr lang="ja-JP" altLang="en-US" sz="2000" dirty="0" smtClean="0"/>
              <a:t>大学の行事やイベントに参加する機会を積極的に設け、学内サークルへの入部等も可能にする。</a:t>
            </a:r>
            <a:endParaRPr lang="en-US" altLang="ja-JP" sz="2000" dirty="0" smtClean="0"/>
          </a:p>
          <a:p>
            <a:pPr marL="457200" indent="-457200">
              <a:buFont typeface="+mj-lt"/>
              <a:buAutoNum type="arabicPeriod"/>
            </a:pPr>
            <a:r>
              <a:rPr kumimoji="1" lang="ja-JP" altLang="en-US" sz="2000" dirty="0" smtClean="0"/>
              <a:t>大学内の事務作業や軽作業などのためにアルバイトとして知的障がい者を雇用する。</a:t>
            </a:r>
            <a:endParaRPr kumimoji="1" lang="ja-JP" altLang="en-US" sz="2000" dirty="0"/>
          </a:p>
        </p:txBody>
      </p:sp>
      <p:sp>
        <p:nvSpPr>
          <p:cNvPr id="8" name="テキスト ボックス 7"/>
          <p:cNvSpPr txBox="1"/>
          <p:nvPr/>
        </p:nvSpPr>
        <p:spPr>
          <a:xfrm>
            <a:off x="323528" y="4581128"/>
            <a:ext cx="8496944" cy="646331"/>
          </a:xfrm>
          <a:prstGeom prst="rect">
            <a:avLst/>
          </a:prstGeom>
          <a:noFill/>
        </p:spPr>
        <p:txBody>
          <a:bodyPr wrap="square" rtlCol="0">
            <a:spAutoFit/>
          </a:bodyPr>
          <a:lstStyle/>
          <a:p>
            <a:r>
              <a:rPr kumimoji="1" lang="ja-JP" altLang="en-US" dirty="0" smtClean="0"/>
              <a:t>知的</a:t>
            </a:r>
            <a:r>
              <a:rPr kumimoji="1" lang="ja-JP" altLang="en-US" dirty="0" err="1" smtClean="0"/>
              <a:t>障がい</a:t>
            </a:r>
            <a:r>
              <a:rPr kumimoji="1" lang="ja-JP" altLang="en-US" dirty="0" smtClean="0"/>
              <a:t>者の大学受け入れは、インクルーシブな大学づくり</a:t>
            </a:r>
            <a:r>
              <a:rPr lang="ja-JP" altLang="en-US" dirty="0" smtClean="0"/>
              <a:t>、大学生の</a:t>
            </a:r>
            <a:r>
              <a:rPr lang="ja-JP" altLang="en-US" dirty="0" err="1" smtClean="0"/>
              <a:t>障がい</a:t>
            </a:r>
            <a:r>
              <a:rPr lang="ja-JP" altLang="en-US" dirty="0" smtClean="0"/>
              <a:t>者差別意識の解消</a:t>
            </a:r>
            <a:r>
              <a:rPr kumimoji="1" lang="ja-JP" altLang="en-US" dirty="0" smtClean="0"/>
              <a:t>、地域に開かれた大学づくりなど、大学にとっても大きな意味があります。</a:t>
            </a:r>
            <a:endParaRPr kumimoji="1" lang="ja-JP" altLang="en-US" dirty="0"/>
          </a:p>
        </p:txBody>
      </p:sp>
      <p:sp>
        <p:nvSpPr>
          <p:cNvPr id="9" name="テキスト ボックス 8"/>
          <p:cNvSpPr txBox="1"/>
          <p:nvPr/>
        </p:nvSpPr>
        <p:spPr>
          <a:xfrm>
            <a:off x="323528" y="5445224"/>
            <a:ext cx="8352928" cy="646331"/>
          </a:xfrm>
          <a:prstGeom prst="rect">
            <a:avLst/>
          </a:prstGeom>
          <a:solidFill>
            <a:srgbClr val="FFCCFF"/>
          </a:solidFill>
        </p:spPr>
        <p:txBody>
          <a:bodyPr wrap="square" rtlCol="0">
            <a:spAutoFit/>
          </a:bodyPr>
          <a:lstStyle/>
          <a:p>
            <a:r>
              <a:rPr kumimoji="1" lang="ja-JP" altLang="en-US" dirty="0" smtClean="0"/>
              <a:t>私たちは、私たちの福祉会とコラボで知的</a:t>
            </a:r>
            <a:r>
              <a:rPr kumimoji="1" lang="ja-JP" altLang="en-US" dirty="0" err="1" smtClean="0"/>
              <a:t>障がい</a:t>
            </a:r>
            <a:r>
              <a:rPr kumimoji="1" lang="ja-JP" altLang="en-US" dirty="0" smtClean="0"/>
              <a:t>者の高等教育権保障に取り組んでいただける大学を探しています。</a:t>
            </a:r>
            <a:endParaRPr kumimoji="1" lang="ja-JP" altLang="en-US" dirty="0"/>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Autofit/>
          </a:bodyPr>
          <a:lstStyle/>
          <a:p>
            <a:pPr algn="l"/>
            <a:r>
              <a:rPr kumimoji="1" lang="ja-JP" altLang="en-US" sz="2400" dirty="0" smtClean="0"/>
              <a:t>本のご紹介（平成</a:t>
            </a:r>
            <a:r>
              <a:rPr kumimoji="1" lang="en-US" altLang="ja-JP" sz="2400" dirty="0" smtClean="0"/>
              <a:t>27</a:t>
            </a:r>
            <a:r>
              <a:rPr kumimoji="1" lang="ja-JP" altLang="en-US" sz="2400" dirty="0" smtClean="0"/>
              <a:t>年</a:t>
            </a:r>
            <a:r>
              <a:rPr kumimoji="1" lang="en-US" altLang="ja-JP" sz="2400" dirty="0" smtClean="0"/>
              <a:t>10</a:t>
            </a:r>
            <a:r>
              <a:rPr kumimoji="1" lang="ja-JP" altLang="en-US" sz="2400" dirty="0" smtClean="0"/>
              <a:t>月</a:t>
            </a:r>
            <a:r>
              <a:rPr kumimoji="1" lang="en-US" altLang="ja-JP" sz="2400" dirty="0" smtClean="0"/>
              <a:t>10</a:t>
            </a:r>
            <a:r>
              <a:rPr kumimoji="1" lang="ja-JP" altLang="en-US" sz="2400" dirty="0" smtClean="0"/>
              <a:t>日発行）</a:t>
            </a:r>
            <a:endParaRPr kumimoji="1" lang="ja-JP" altLang="en-US" sz="2400" dirty="0"/>
          </a:p>
        </p:txBody>
      </p:sp>
      <p:cxnSp>
        <p:nvCxnSpPr>
          <p:cNvPr id="4" name="直線コネクタ 3"/>
          <p:cNvCxnSpPr/>
          <p:nvPr/>
        </p:nvCxnSpPr>
        <p:spPr>
          <a:xfrm>
            <a:off x="323528" y="836712"/>
            <a:ext cx="8496944" cy="0"/>
          </a:xfrm>
          <a:prstGeom prst="line">
            <a:avLst/>
          </a:prstGeom>
          <a:ln w="889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1" y="6208258"/>
            <a:ext cx="1835696" cy="649742"/>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2267744" y="1038934"/>
            <a:ext cx="4896544" cy="5633293"/>
          </a:xfrm>
          <a:prstGeom prst="rect">
            <a:avLst/>
          </a:prstGeom>
          <a:noFill/>
          <a:ln w="38100">
            <a:solidFill>
              <a:schemeClr val="accent3">
                <a:lumMod val="50000"/>
              </a:schemeClr>
            </a:solidFill>
            <a:miter lim="800000"/>
            <a:headEnd/>
            <a:tailEnd/>
          </a:ln>
        </p:spPr>
      </p:pic>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 y="6208258"/>
            <a:ext cx="1835696" cy="649742"/>
          </a:xfrm>
          <a:prstGeom prst="rect">
            <a:avLst/>
          </a:prstGeom>
          <a:noFill/>
          <a:ln w="9525">
            <a:noFill/>
            <a:miter lim="800000"/>
            <a:headEnd/>
            <a:tailEnd/>
          </a:ln>
        </p:spPr>
      </p:pic>
      <p:sp>
        <p:nvSpPr>
          <p:cNvPr id="6" name="テキスト ボックス 5"/>
          <p:cNvSpPr txBox="1"/>
          <p:nvPr/>
        </p:nvSpPr>
        <p:spPr>
          <a:xfrm>
            <a:off x="539552" y="1268760"/>
            <a:ext cx="8064896" cy="1446550"/>
          </a:xfrm>
          <a:prstGeom prst="rect">
            <a:avLst/>
          </a:prstGeom>
          <a:noFill/>
        </p:spPr>
        <p:txBody>
          <a:bodyPr wrap="square" rtlCol="0">
            <a:spAutoFit/>
          </a:bodyPr>
          <a:lstStyle/>
          <a:p>
            <a:pPr algn="ctr"/>
            <a:r>
              <a:rPr kumimoji="1" lang="ja-JP" altLang="en-US" sz="4400" dirty="0" smtClean="0"/>
              <a:t>知的</a:t>
            </a:r>
            <a:r>
              <a:rPr kumimoji="1" lang="ja-JP" altLang="en-US" sz="4400" dirty="0" err="1" smtClean="0"/>
              <a:t>障がい</a:t>
            </a:r>
            <a:r>
              <a:rPr kumimoji="1" lang="ja-JP" altLang="en-US" sz="4400" dirty="0" smtClean="0"/>
              <a:t>者にも当たり前に</a:t>
            </a:r>
            <a:endParaRPr kumimoji="1" lang="en-US" altLang="ja-JP" sz="4400" dirty="0" smtClean="0"/>
          </a:p>
          <a:p>
            <a:pPr algn="ctr"/>
            <a:r>
              <a:rPr kumimoji="1" lang="ja-JP" altLang="en-US" sz="4400" dirty="0" smtClean="0"/>
              <a:t>高等教育の保障を！</a:t>
            </a:r>
            <a:endParaRPr kumimoji="1" lang="ja-JP" altLang="en-US" sz="4400" dirty="0"/>
          </a:p>
        </p:txBody>
      </p:sp>
      <p:sp>
        <p:nvSpPr>
          <p:cNvPr id="7" name="テキスト ボックス 6"/>
          <p:cNvSpPr txBox="1"/>
          <p:nvPr/>
        </p:nvSpPr>
        <p:spPr>
          <a:xfrm>
            <a:off x="3131840" y="5445224"/>
            <a:ext cx="5616624" cy="584775"/>
          </a:xfrm>
          <a:prstGeom prst="rect">
            <a:avLst/>
          </a:prstGeom>
          <a:noFill/>
        </p:spPr>
        <p:txBody>
          <a:bodyPr wrap="square" rtlCol="0">
            <a:spAutoFit/>
          </a:bodyPr>
          <a:lstStyle/>
          <a:p>
            <a:pPr algn="ctr"/>
            <a:r>
              <a:rPr kumimoji="1" lang="ja-JP" altLang="en-US" sz="3200" dirty="0" smtClean="0"/>
              <a:t>ご静聴ありがとうございました。</a:t>
            </a:r>
            <a:endParaRPr kumimoji="1" lang="ja-JP" altLang="en-US" sz="3200" dirty="0"/>
          </a:p>
        </p:txBody>
      </p:sp>
      <p:pic>
        <p:nvPicPr>
          <p:cNvPr id="9" name="Picture 4"/>
          <p:cNvPicPr>
            <a:picLocks noChangeAspect="1" noChangeArrowheads="1"/>
          </p:cNvPicPr>
          <p:nvPr/>
        </p:nvPicPr>
        <p:blipFill>
          <a:blip r:embed="rId3" cstate="print"/>
          <a:srcRect/>
          <a:stretch>
            <a:fillRect/>
          </a:stretch>
        </p:blipFill>
        <p:spPr bwMode="auto">
          <a:xfrm>
            <a:off x="683568" y="3501008"/>
            <a:ext cx="1637168" cy="2687603"/>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6444208" y="2780928"/>
            <a:ext cx="1800200" cy="1917971"/>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Autofit/>
          </a:bodyPr>
          <a:lstStyle/>
          <a:p>
            <a:pPr algn="l"/>
            <a:r>
              <a:rPr kumimoji="1" lang="ja-JP" altLang="en-US" sz="2400" dirty="0" smtClean="0"/>
              <a:t>社会福祉法人鞍手ゆたか福祉会のプロフィール</a:t>
            </a:r>
            <a:endParaRPr kumimoji="1" lang="ja-JP" altLang="en-US" sz="2400" dirty="0"/>
          </a:p>
        </p:txBody>
      </p:sp>
      <p:cxnSp>
        <p:nvCxnSpPr>
          <p:cNvPr id="4" name="直線コネクタ 3"/>
          <p:cNvCxnSpPr/>
          <p:nvPr/>
        </p:nvCxnSpPr>
        <p:spPr>
          <a:xfrm>
            <a:off x="323528" y="836712"/>
            <a:ext cx="8496944" cy="0"/>
          </a:xfrm>
          <a:prstGeom prst="line">
            <a:avLst/>
          </a:prstGeom>
          <a:ln w="889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1" y="6208258"/>
            <a:ext cx="1835696" cy="649742"/>
          </a:xfrm>
          <a:prstGeom prst="rect">
            <a:avLst/>
          </a:prstGeom>
          <a:noFill/>
          <a:ln w="9525">
            <a:noFill/>
            <a:miter lim="800000"/>
            <a:headEnd/>
            <a:tailEnd/>
          </a:ln>
        </p:spPr>
      </p:pic>
      <p:sp>
        <p:nvSpPr>
          <p:cNvPr id="5" name="テキスト ボックス 4"/>
          <p:cNvSpPr txBox="1"/>
          <p:nvPr/>
        </p:nvSpPr>
        <p:spPr>
          <a:xfrm>
            <a:off x="251520" y="1052736"/>
            <a:ext cx="8640960" cy="2376264"/>
          </a:xfrm>
          <a:prstGeom prst="rect">
            <a:avLst/>
          </a:prstGeom>
          <a:solidFill>
            <a:srgbClr val="FFFF99"/>
          </a:solidFill>
        </p:spPr>
        <p:txBody>
          <a:bodyPr wrap="square" rtlCol="0" anchor="ctr">
            <a:noAutofit/>
          </a:bodyPr>
          <a:lstStyle/>
          <a:p>
            <a:pPr>
              <a:buFont typeface="Wingdings" pitchFamily="2" charset="2"/>
              <a:buChar char="Ø"/>
            </a:pPr>
            <a:r>
              <a:rPr kumimoji="1" lang="ja-JP" altLang="en-US" sz="2000" dirty="0" smtClean="0"/>
              <a:t>平成４年度より事業開始（今年</a:t>
            </a:r>
            <a:r>
              <a:rPr kumimoji="1" lang="en-US" altLang="ja-JP" sz="2000" dirty="0" smtClean="0"/>
              <a:t>24</a:t>
            </a:r>
            <a:r>
              <a:rPr kumimoji="1" lang="ja-JP" altLang="en-US" sz="2000" dirty="0" smtClean="0"/>
              <a:t>年目）</a:t>
            </a:r>
            <a:endParaRPr kumimoji="1" lang="en-US" altLang="ja-JP" sz="2000" dirty="0" smtClean="0"/>
          </a:p>
          <a:p>
            <a:pPr>
              <a:buFont typeface="Wingdings" pitchFamily="2" charset="2"/>
              <a:buChar char="Ø"/>
            </a:pPr>
            <a:r>
              <a:rPr kumimoji="1" lang="ja-JP" altLang="en-US" sz="2000" dirty="0" err="1" smtClean="0"/>
              <a:t>障がい</a:t>
            </a:r>
            <a:r>
              <a:rPr kumimoji="1" lang="ja-JP" altLang="en-US" sz="2000" dirty="0" smtClean="0"/>
              <a:t>者福祉サービス事業所</a:t>
            </a:r>
            <a:r>
              <a:rPr kumimoji="1" lang="en-US" altLang="ja-JP" sz="2000" dirty="0" smtClean="0"/>
              <a:t>28</a:t>
            </a:r>
            <a:r>
              <a:rPr kumimoji="1" lang="ja-JP" altLang="en-US" sz="2000" dirty="0" smtClean="0"/>
              <a:t>ヶ所、老人デイサービス</a:t>
            </a:r>
            <a:r>
              <a:rPr kumimoji="1" lang="en-US" altLang="ja-JP" sz="2000" dirty="0" smtClean="0"/>
              <a:t>1</a:t>
            </a:r>
            <a:r>
              <a:rPr kumimoji="1" lang="ja-JP" altLang="en-US" sz="2000" dirty="0" smtClean="0"/>
              <a:t>ヶ所を運営</a:t>
            </a:r>
            <a:endParaRPr kumimoji="1" lang="en-US" altLang="ja-JP" sz="2000" dirty="0" smtClean="0"/>
          </a:p>
          <a:p>
            <a:pPr>
              <a:buFont typeface="Wingdings" pitchFamily="2" charset="2"/>
              <a:buChar char="Ø"/>
            </a:pPr>
            <a:r>
              <a:rPr kumimoji="1" lang="ja-JP" altLang="en-US" sz="2000" dirty="0" smtClean="0"/>
              <a:t>事業所利用者数</a:t>
            </a:r>
            <a:r>
              <a:rPr kumimoji="1" lang="en-US" altLang="ja-JP" sz="2000" dirty="0" smtClean="0"/>
              <a:t>1325</a:t>
            </a:r>
            <a:r>
              <a:rPr kumimoji="1" lang="ja-JP" altLang="en-US" sz="2000" dirty="0" smtClean="0"/>
              <a:t>名　職員数</a:t>
            </a:r>
            <a:r>
              <a:rPr kumimoji="1" lang="en-US" altLang="ja-JP" sz="2000" dirty="0" smtClean="0"/>
              <a:t>230</a:t>
            </a:r>
            <a:r>
              <a:rPr kumimoji="1" lang="ja-JP" altLang="en-US" sz="2000" dirty="0" smtClean="0"/>
              <a:t>名</a:t>
            </a:r>
            <a:endParaRPr kumimoji="1" lang="en-US" altLang="ja-JP" sz="2000" dirty="0" smtClean="0"/>
          </a:p>
          <a:p>
            <a:pPr>
              <a:buFont typeface="Wingdings" pitchFamily="2" charset="2"/>
              <a:buChar char="Ø"/>
            </a:pPr>
            <a:r>
              <a:rPr lang="ja-JP" altLang="en-US" sz="2000" dirty="0" smtClean="0"/>
              <a:t>サービス提供エリアは、」福岡県（福岡市・北九州市・久留米市他）、長崎県（大村市）、東京都（新宿区）</a:t>
            </a:r>
            <a:endParaRPr lang="en-US" altLang="ja-JP" sz="2000" dirty="0" smtClean="0"/>
          </a:p>
          <a:p>
            <a:pPr>
              <a:buFont typeface="Wingdings" pitchFamily="2" charset="2"/>
              <a:buChar char="Ø"/>
            </a:pPr>
            <a:r>
              <a:rPr kumimoji="1" lang="ja-JP" altLang="en-US" sz="2000" dirty="0" smtClean="0"/>
              <a:t>「カレッジ」とは、障害者総合支援法の「自立訓練事業」（２年間）と「就労移行支援事業」（２年間）を組み合わせた、知的</a:t>
            </a:r>
            <a:r>
              <a:rPr kumimoji="1" lang="ja-JP" altLang="en-US" sz="2000" dirty="0" err="1" smtClean="0"/>
              <a:t>障がい</a:t>
            </a:r>
            <a:r>
              <a:rPr kumimoji="1" lang="ja-JP" altLang="en-US" sz="2000" dirty="0" smtClean="0"/>
              <a:t>者のための４年制「大学」です。</a:t>
            </a:r>
            <a:endParaRPr kumimoji="1" lang="ja-JP" altLang="en-US" sz="2000" dirty="0"/>
          </a:p>
        </p:txBody>
      </p:sp>
      <p:graphicFrame>
        <p:nvGraphicFramePr>
          <p:cNvPr id="6" name="表 5"/>
          <p:cNvGraphicFramePr>
            <a:graphicFrameLocks noGrp="1"/>
          </p:cNvGraphicFramePr>
          <p:nvPr>
            <p:extLst>
              <p:ext uri="{D42A27DB-BD31-4B8C-83A1-F6EECF244321}">
                <p14:modId xmlns:p14="http://schemas.microsoft.com/office/powerpoint/2010/main" xmlns="" val="3538597881"/>
              </p:ext>
            </p:extLst>
          </p:nvPr>
        </p:nvGraphicFramePr>
        <p:xfrm>
          <a:off x="323528" y="3573016"/>
          <a:ext cx="3323273" cy="2346960"/>
        </p:xfrm>
        <a:graphic>
          <a:graphicData uri="http://schemas.openxmlformats.org/drawingml/2006/table">
            <a:tbl>
              <a:tblPr firstRow="1" bandRow="1">
                <a:tableStyleId>{5C22544A-7EE6-4342-B048-85BDC9FD1C3A}</a:tableStyleId>
              </a:tblPr>
              <a:tblGrid>
                <a:gridCol w="2453005"/>
                <a:gridCol w="870268"/>
              </a:tblGrid>
              <a:tr h="288032">
                <a:tc>
                  <a:txBody>
                    <a:bodyPr/>
                    <a:lstStyle/>
                    <a:p>
                      <a:pPr algn="ctr"/>
                      <a:r>
                        <a:rPr kumimoji="1" lang="ja-JP" altLang="en-US" sz="1600" dirty="0" smtClean="0"/>
                        <a:t>種別</a:t>
                      </a:r>
                      <a:endParaRPr kumimoji="1" lang="ja-JP" altLang="en-US" sz="1600" dirty="0"/>
                    </a:p>
                  </a:txBody>
                  <a:tcPr anchor="ctr"/>
                </a:tc>
                <a:tc>
                  <a:txBody>
                    <a:bodyPr/>
                    <a:lstStyle/>
                    <a:p>
                      <a:pPr algn="ctr"/>
                      <a:r>
                        <a:rPr kumimoji="1" lang="ja-JP" altLang="en-US" sz="1600" dirty="0" smtClean="0"/>
                        <a:t>ヶ所数</a:t>
                      </a:r>
                      <a:endParaRPr kumimoji="1" lang="ja-JP" altLang="en-US" sz="1600" dirty="0"/>
                    </a:p>
                  </a:txBody>
                  <a:tcPr anchor="ctr"/>
                </a:tc>
              </a:tr>
              <a:tr h="161367">
                <a:tc>
                  <a:txBody>
                    <a:bodyPr/>
                    <a:lstStyle/>
                    <a:p>
                      <a:r>
                        <a:rPr kumimoji="1" lang="ja-JP" altLang="en-US" sz="1600" dirty="0" err="1" smtClean="0"/>
                        <a:t>障がい</a:t>
                      </a:r>
                      <a:r>
                        <a:rPr kumimoji="1" lang="ja-JP" altLang="en-US" sz="1600" dirty="0" smtClean="0"/>
                        <a:t>者日中活動事業所</a:t>
                      </a:r>
                      <a:endParaRPr kumimoji="1" lang="ja-JP" altLang="en-US" sz="1600" dirty="0"/>
                    </a:p>
                  </a:txBody>
                  <a:tcPr anchor="ctr"/>
                </a:tc>
                <a:tc>
                  <a:txBody>
                    <a:bodyPr/>
                    <a:lstStyle/>
                    <a:p>
                      <a:pPr algn="r"/>
                      <a:r>
                        <a:rPr kumimoji="1" lang="en-US" altLang="ja-JP" sz="1600" dirty="0" smtClean="0"/>
                        <a:t>11</a:t>
                      </a:r>
                      <a:r>
                        <a:rPr kumimoji="1" lang="ja-JP" altLang="en-US" sz="1600" dirty="0" smtClean="0"/>
                        <a:t>ヶ所</a:t>
                      </a:r>
                      <a:endParaRPr kumimoji="1" lang="ja-JP" altLang="en-US" sz="1600" dirty="0"/>
                    </a:p>
                  </a:txBody>
                  <a:tcPr anchor="ctr"/>
                </a:tc>
              </a:tr>
              <a:tr h="186127">
                <a:tc>
                  <a:txBody>
                    <a:bodyPr/>
                    <a:lstStyle/>
                    <a:p>
                      <a:r>
                        <a:rPr kumimoji="1" lang="ja-JP" altLang="en-US" sz="1600" dirty="0" smtClean="0"/>
                        <a:t>グループホーム</a:t>
                      </a:r>
                      <a:endParaRPr kumimoji="1" lang="ja-JP" altLang="en-US" sz="1600" dirty="0"/>
                    </a:p>
                  </a:txBody>
                  <a:tcPr anchor="ctr"/>
                </a:tc>
                <a:tc>
                  <a:txBody>
                    <a:bodyPr/>
                    <a:lstStyle/>
                    <a:p>
                      <a:pPr algn="r"/>
                      <a:r>
                        <a:rPr kumimoji="1" lang="en-US" altLang="ja-JP" sz="1600" dirty="0" smtClean="0"/>
                        <a:t>9</a:t>
                      </a:r>
                      <a:r>
                        <a:rPr kumimoji="1" lang="ja-JP" altLang="en-US" sz="1600" dirty="0" smtClean="0"/>
                        <a:t>ヶ所</a:t>
                      </a:r>
                      <a:endParaRPr kumimoji="1" lang="ja-JP" altLang="en-US" sz="1600" dirty="0"/>
                    </a:p>
                  </a:txBody>
                  <a:tcPr anchor="ctr"/>
                </a:tc>
              </a:tr>
              <a:tr h="138879">
                <a:tc>
                  <a:txBody>
                    <a:bodyPr/>
                    <a:lstStyle/>
                    <a:p>
                      <a:r>
                        <a:rPr kumimoji="1" lang="ja-JP" altLang="en-US" sz="1600" dirty="0" smtClean="0"/>
                        <a:t>老人デイサービス</a:t>
                      </a:r>
                      <a:endParaRPr kumimoji="1" lang="ja-JP" altLang="en-US" sz="1600" dirty="0"/>
                    </a:p>
                  </a:txBody>
                  <a:tcPr anchor="ctr"/>
                </a:tc>
                <a:tc>
                  <a:txBody>
                    <a:bodyPr/>
                    <a:lstStyle/>
                    <a:p>
                      <a:pPr algn="r"/>
                      <a:r>
                        <a:rPr kumimoji="1" lang="en-US" altLang="ja-JP" sz="1600" dirty="0" smtClean="0"/>
                        <a:t>1</a:t>
                      </a:r>
                      <a:r>
                        <a:rPr kumimoji="1" lang="ja-JP" altLang="en-US" sz="1600" dirty="0" smtClean="0"/>
                        <a:t>ヶ所</a:t>
                      </a:r>
                      <a:endParaRPr kumimoji="1" lang="ja-JP" altLang="en-US" sz="1600" dirty="0"/>
                    </a:p>
                  </a:txBody>
                  <a:tcPr anchor="ctr"/>
                </a:tc>
              </a:tr>
              <a:tr h="163639">
                <a:tc>
                  <a:txBody>
                    <a:bodyPr/>
                    <a:lstStyle/>
                    <a:p>
                      <a:r>
                        <a:rPr kumimoji="1" lang="ja-JP" altLang="en-US" sz="1600" dirty="0" smtClean="0"/>
                        <a:t>相談支援事業所</a:t>
                      </a:r>
                      <a:endParaRPr kumimoji="1" lang="ja-JP" altLang="en-US" sz="1600" dirty="0"/>
                    </a:p>
                  </a:txBody>
                  <a:tcPr anchor="ctr"/>
                </a:tc>
                <a:tc>
                  <a:txBody>
                    <a:bodyPr/>
                    <a:lstStyle/>
                    <a:p>
                      <a:pPr algn="r"/>
                      <a:r>
                        <a:rPr kumimoji="1" lang="en-US" altLang="ja-JP" sz="1600" dirty="0" smtClean="0"/>
                        <a:t>2</a:t>
                      </a:r>
                      <a:r>
                        <a:rPr kumimoji="1" lang="ja-JP" altLang="en-US" sz="1600" dirty="0" smtClean="0"/>
                        <a:t>ヶ所</a:t>
                      </a:r>
                      <a:endParaRPr kumimoji="1" lang="ja-JP" altLang="en-US" sz="1600" dirty="0"/>
                    </a:p>
                  </a:txBody>
                  <a:tcPr anchor="ctr"/>
                </a:tc>
              </a:tr>
              <a:tr h="0">
                <a:tc>
                  <a:txBody>
                    <a:bodyPr/>
                    <a:lstStyle/>
                    <a:p>
                      <a:r>
                        <a:rPr kumimoji="1" lang="ja-JP" altLang="en-US" sz="1600" dirty="0" smtClean="0"/>
                        <a:t>ホームヘルプ事業所</a:t>
                      </a:r>
                      <a:endParaRPr kumimoji="1" lang="ja-JP" altLang="en-US" sz="1600" dirty="0"/>
                    </a:p>
                  </a:txBody>
                  <a:tcPr anchor="ctr"/>
                </a:tc>
                <a:tc>
                  <a:txBody>
                    <a:bodyPr/>
                    <a:lstStyle/>
                    <a:p>
                      <a:pPr algn="r"/>
                      <a:r>
                        <a:rPr kumimoji="1" lang="en-US" altLang="ja-JP" sz="1600" dirty="0" smtClean="0"/>
                        <a:t>1</a:t>
                      </a:r>
                      <a:r>
                        <a:rPr kumimoji="1" lang="ja-JP" altLang="en-US" sz="1600" dirty="0" smtClean="0"/>
                        <a:t>ヶ所</a:t>
                      </a:r>
                      <a:endParaRPr kumimoji="1" lang="ja-JP" altLang="en-US" sz="1600" dirty="0"/>
                    </a:p>
                  </a:txBody>
                  <a:tcPr anchor="ctr"/>
                </a:tc>
              </a:tr>
              <a:tr h="141151">
                <a:tc>
                  <a:txBody>
                    <a:bodyPr/>
                    <a:lstStyle/>
                    <a:p>
                      <a:r>
                        <a:rPr kumimoji="1" lang="ja-JP" altLang="en-US" sz="1600" dirty="0" smtClean="0">
                          <a:solidFill>
                            <a:srgbClr val="FF0000"/>
                          </a:solidFill>
                        </a:rPr>
                        <a:t>福祉型大学「カレッジ」</a:t>
                      </a:r>
                      <a:endParaRPr kumimoji="1" lang="ja-JP" altLang="en-US" sz="1600" dirty="0">
                        <a:solidFill>
                          <a:srgbClr val="FF0000"/>
                        </a:solidFill>
                      </a:endParaRPr>
                    </a:p>
                  </a:txBody>
                  <a:tcPr anchor="ctr"/>
                </a:tc>
                <a:tc>
                  <a:txBody>
                    <a:bodyPr/>
                    <a:lstStyle/>
                    <a:p>
                      <a:pPr algn="r"/>
                      <a:r>
                        <a:rPr kumimoji="1" lang="en-US" altLang="ja-JP" sz="1600" dirty="0" smtClean="0">
                          <a:solidFill>
                            <a:srgbClr val="FF0000"/>
                          </a:solidFill>
                        </a:rPr>
                        <a:t>5</a:t>
                      </a:r>
                      <a:r>
                        <a:rPr kumimoji="1" lang="ja-JP" altLang="en-US" sz="1600" dirty="0" smtClean="0">
                          <a:solidFill>
                            <a:srgbClr val="FF0000"/>
                          </a:solidFill>
                        </a:rPr>
                        <a:t>ヶ所</a:t>
                      </a:r>
                      <a:endParaRPr kumimoji="1" lang="ja-JP" altLang="en-US" sz="1600" dirty="0">
                        <a:solidFill>
                          <a:srgbClr val="FF0000"/>
                        </a:solidFill>
                      </a:endParaRPr>
                    </a:p>
                  </a:txBody>
                  <a:tcPr anchor="ct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xmlns="" val="1755226353"/>
              </p:ext>
            </p:extLst>
          </p:nvPr>
        </p:nvGraphicFramePr>
        <p:xfrm>
          <a:off x="3966435" y="3573016"/>
          <a:ext cx="4822191" cy="2304255"/>
        </p:xfrm>
        <a:graphic>
          <a:graphicData uri="http://schemas.openxmlformats.org/drawingml/2006/table">
            <a:tbl>
              <a:tblPr firstRow="1" bandRow="1">
                <a:tableStyleId>{5C22544A-7EE6-4342-B048-85BDC9FD1C3A}</a:tableStyleId>
              </a:tblPr>
              <a:tblGrid>
                <a:gridCol w="1616393"/>
                <a:gridCol w="1854518"/>
                <a:gridCol w="1351280"/>
              </a:tblGrid>
              <a:tr h="403855">
                <a:tc>
                  <a:txBody>
                    <a:bodyPr/>
                    <a:lstStyle/>
                    <a:p>
                      <a:pPr algn="ctr"/>
                      <a:r>
                        <a:rPr kumimoji="1" lang="ja-JP" altLang="en-US" sz="1600" dirty="0" smtClean="0"/>
                        <a:t>名称</a:t>
                      </a:r>
                      <a:endParaRPr kumimoji="1" lang="ja-JP" altLang="en-US" sz="1600" dirty="0"/>
                    </a:p>
                  </a:txBody>
                  <a:tcPr anchor="ctr"/>
                </a:tc>
                <a:tc>
                  <a:txBody>
                    <a:bodyPr/>
                    <a:lstStyle/>
                    <a:p>
                      <a:pPr algn="ctr"/>
                      <a:r>
                        <a:rPr kumimoji="1" lang="ja-JP" altLang="en-US" sz="1600" dirty="0" smtClean="0"/>
                        <a:t>所在地</a:t>
                      </a:r>
                      <a:endParaRPr kumimoji="1" lang="ja-JP" altLang="en-US" sz="1600" dirty="0"/>
                    </a:p>
                  </a:txBody>
                  <a:tcPr anchor="ctr"/>
                </a:tc>
                <a:tc>
                  <a:txBody>
                    <a:bodyPr/>
                    <a:lstStyle/>
                    <a:p>
                      <a:pPr algn="ctr"/>
                      <a:r>
                        <a:rPr kumimoji="1" lang="ja-JP" altLang="en-US" sz="1600" dirty="0" smtClean="0"/>
                        <a:t>開設日</a:t>
                      </a:r>
                      <a:endParaRPr kumimoji="1" lang="ja-JP" altLang="en-US" sz="1600" dirty="0"/>
                    </a:p>
                  </a:txBody>
                  <a:tcPr anchor="ctr"/>
                </a:tc>
              </a:tr>
              <a:tr h="380080">
                <a:tc>
                  <a:txBody>
                    <a:bodyPr/>
                    <a:lstStyle/>
                    <a:p>
                      <a:r>
                        <a:rPr kumimoji="1" lang="ja-JP" altLang="en-US" sz="1600" dirty="0" smtClean="0">
                          <a:solidFill>
                            <a:srgbClr val="FF0000"/>
                          </a:solidFill>
                        </a:rPr>
                        <a:t>カレッジ福岡</a:t>
                      </a:r>
                      <a:endParaRPr kumimoji="1" lang="ja-JP" altLang="en-US" sz="1600" dirty="0">
                        <a:solidFill>
                          <a:srgbClr val="FF0000"/>
                        </a:solidFill>
                      </a:endParaRPr>
                    </a:p>
                  </a:txBody>
                  <a:tcPr anchor="ctr"/>
                </a:tc>
                <a:tc>
                  <a:txBody>
                    <a:bodyPr/>
                    <a:lstStyle/>
                    <a:p>
                      <a:r>
                        <a:rPr kumimoji="1" lang="ja-JP" altLang="en-US" sz="1600" dirty="0" smtClean="0"/>
                        <a:t>福岡市東区</a:t>
                      </a:r>
                      <a:endParaRPr kumimoji="1" lang="ja-JP" altLang="en-US" sz="1600" dirty="0"/>
                    </a:p>
                  </a:txBody>
                  <a:tcPr anchor="ctr"/>
                </a:tc>
                <a:tc>
                  <a:txBody>
                    <a:bodyPr/>
                    <a:lstStyle/>
                    <a:p>
                      <a:pPr algn="r"/>
                      <a:r>
                        <a:rPr kumimoji="1" lang="ja-JP" altLang="en-US" sz="1600" dirty="0" smtClean="0"/>
                        <a:t>平成</a:t>
                      </a:r>
                      <a:r>
                        <a:rPr kumimoji="1" lang="en-US" altLang="ja-JP" sz="1600" dirty="0" smtClean="0"/>
                        <a:t>24</a:t>
                      </a:r>
                      <a:r>
                        <a:rPr kumimoji="1" lang="ja-JP" altLang="en-US" sz="1600" dirty="0" smtClean="0"/>
                        <a:t>年</a:t>
                      </a:r>
                      <a:r>
                        <a:rPr kumimoji="1" lang="en-US" altLang="ja-JP" sz="1600" dirty="0" smtClean="0"/>
                        <a:t>3</a:t>
                      </a:r>
                      <a:r>
                        <a:rPr kumimoji="1" lang="ja-JP" altLang="en-US" sz="1600" dirty="0" smtClean="0"/>
                        <a:t>月</a:t>
                      </a:r>
                      <a:endParaRPr kumimoji="1" lang="ja-JP" altLang="en-US" sz="1600" dirty="0"/>
                    </a:p>
                  </a:txBody>
                  <a:tcPr anchor="ctr"/>
                </a:tc>
              </a:tr>
              <a:tr h="380080">
                <a:tc>
                  <a:txBody>
                    <a:bodyPr/>
                    <a:lstStyle/>
                    <a:p>
                      <a:r>
                        <a:rPr kumimoji="1" lang="ja-JP" altLang="en-US" sz="1600" dirty="0" smtClean="0">
                          <a:solidFill>
                            <a:srgbClr val="FF0000"/>
                          </a:solidFill>
                        </a:rPr>
                        <a:t>カレッジながさき</a:t>
                      </a:r>
                      <a:endParaRPr kumimoji="1" lang="ja-JP" altLang="en-US" sz="1600" dirty="0">
                        <a:solidFill>
                          <a:srgbClr val="FF0000"/>
                        </a:solidFill>
                      </a:endParaRPr>
                    </a:p>
                  </a:txBody>
                  <a:tcPr anchor="ctr"/>
                </a:tc>
                <a:tc>
                  <a:txBody>
                    <a:bodyPr/>
                    <a:lstStyle/>
                    <a:p>
                      <a:r>
                        <a:rPr kumimoji="1" lang="ja-JP" altLang="en-US" sz="1600" dirty="0" smtClean="0"/>
                        <a:t>長崎県大村市</a:t>
                      </a:r>
                      <a:endParaRPr kumimoji="1" lang="ja-JP" altLang="en-US" sz="1600" dirty="0"/>
                    </a:p>
                  </a:txBody>
                  <a:tcPr anchor="ctr"/>
                </a:tc>
                <a:tc>
                  <a:txBody>
                    <a:bodyPr/>
                    <a:lstStyle/>
                    <a:p>
                      <a:pPr algn="r"/>
                      <a:r>
                        <a:rPr kumimoji="1" lang="ja-JP" altLang="en-US" sz="1600" dirty="0" smtClean="0"/>
                        <a:t>平成</a:t>
                      </a:r>
                      <a:r>
                        <a:rPr kumimoji="1" lang="en-US" altLang="ja-JP" sz="1600" dirty="0" smtClean="0"/>
                        <a:t>25</a:t>
                      </a:r>
                      <a:r>
                        <a:rPr kumimoji="1" lang="ja-JP" altLang="en-US" sz="1600" dirty="0" smtClean="0"/>
                        <a:t>年</a:t>
                      </a:r>
                      <a:r>
                        <a:rPr kumimoji="1" lang="en-US" altLang="ja-JP" sz="1600" dirty="0" smtClean="0"/>
                        <a:t>3</a:t>
                      </a:r>
                      <a:r>
                        <a:rPr kumimoji="1" lang="ja-JP" altLang="en-US" sz="1600" dirty="0" smtClean="0"/>
                        <a:t>月</a:t>
                      </a:r>
                      <a:endParaRPr kumimoji="1" lang="ja-JP" altLang="en-US" sz="1600" dirty="0"/>
                    </a:p>
                  </a:txBody>
                  <a:tcPr anchor="ctr"/>
                </a:tc>
              </a:tr>
              <a:tr h="380080">
                <a:tc>
                  <a:txBody>
                    <a:bodyPr/>
                    <a:lstStyle/>
                    <a:p>
                      <a:r>
                        <a:rPr kumimoji="1" lang="ja-JP" altLang="en-US" sz="1600" dirty="0" smtClean="0">
                          <a:solidFill>
                            <a:srgbClr val="FF0000"/>
                          </a:solidFill>
                        </a:rPr>
                        <a:t>カレッジ早稲田</a:t>
                      </a:r>
                      <a:endParaRPr kumimoji="1" lang="ja-JP" altLang="en-US" sz="1600" dirty="0">
                        <a:solidFill>
                          <a:srgbClr val="FF0000"/>
                        </a:solidFill>
                      </a:endParaRPr>
                    </a:p>
                  </a:txBody>
                  <a:tcPr anchor="ctr"/>
                </a:tc>
                <a:tc>
                  <a:txBody>
                    <a:bodyPr/>
                    <a:lstStyle/>
                    <a:p>
                      <a:r>
                        <a:rPr kumimoji="1" lang="ja-JP" altLang="en-US" sz="1600" dirty="0" smtClean="0"/>
                        <a:t>新宿区西早稲田</a:t>
                      </a:r>
                      <a:endParaRPr kumimoji="1" lang="ja-JP" altLang="en-US" sz="1600" dirty="0"/>
                    </a:p>
                  </a:txBody>
                  <a:tcPr anchor="ctr"/>
                </a:tc>
                <a:tc>
                  <a:txBody>
                    <a:bodyPr/>
                    <a:lstStyle/>
                    <a:p>
                      <a:pPr algn="r"/>
                      <a:r>
                        <a:rPr kumimoji="1" lang="ja-JP" altLang="en-US" sz="1600" dirty="0" smtClean="0"/>
                        <a:t>平成</a:t>
                      </a:r>
                      <a:r>
                        <a:rPr kumimoji="1" lang="en-US" altLang="ja-JP" sz="1600" dirty="0" smtClean="0"/>
                        <a:t>26</a:t>
                      </a:r>
                      <a:r>
                        <a:rPr kumimoji="1" lang="ja-JP" altLang="en-US" sz="1600" dirty="0" smtClean="0"/>
                        <a:t>年</a:t>
                      </a:r>
                      <a:r>
                        <a:rPr kumimoji="1" lang="en-US" altLang="ja-JP" sz="1600" dirty="0" smtClean="0"/>
                        <a:t>3</a:t>
                      </a:r>
                      <a:r>
                        <a:rPr kumimoji="1" lang="ja-JP" altLang="en-US" sz="1600" dirty="0" smtClean="0"/>
                        <a:t>月</a:t>
                      </a:r>
                      <a:endParaRPr kumimoji="1" lang="ja-JP" altLang="en-US" sz="1600" dirty="0"/>
                    </a:p>
                  </a:txBody>
                  <a:tcPr anchor="ctr"/>
                </a:tc>
              </a:tr>
              <a:tr h="380080">
                <a:tc>
                  <a:txBody>
                    <a:bodyPr/>
                    <a:lstStyle/>
                    <a:p>
                      <a:r>
                        <a:rPr kumimoji="1" lang="ja-JP" altLang="en-US" sz="1600" dirty="0" smtClean="0">
                          <a:solidFill>
                            <a:srgbClr val="FF0000"/>
                          </a:solidFill>
                        </a:rPr>
                        <a:t>カレッジ北九州</a:t>
                      </a:r>
                      <a:endParaRPr kumimoji="1" lang="ja-JP" altLang="en-US" sz="1600" dirty="0">
                        <a:solidFill>
                          <a:srgbClr val="FF0000"/>
                        </a:solidFill>
                      </a:endParaRPr>
                    </a:p>
                  </a:txBody>
                  <a:tcPr anchor="ctr"/>
                </a:tc>
                <a:tc>
                  <a:txBody>
                    <a:bodyPr/>
                    <a:lstStyle/>
                    <a:p>
                      <a:r>
                        <a:rPr kumimoji="1" lang="ja-JP" altLang="en-US" sz="1600" dirty="0" smtClean="0"/>
                        <a:t>北九州市小倉北区</a:t>
                      </a:r>
                      <a:endParaRPr kumimoji="1" lang="ja-JP" altLang="en-US" sz="1600" dirty="0"/>
                    </a:p>
                  </a:txBody>
                  <a:tcPr anchor="ctr"/>
                </a:tc>
                <a:tc>
                  <a:txBody>
                    <a:bodyPr/>
                    <a:lstStyle/>
                    <a:p>
                      <a:pPr algn="r"/>
                      <a:r>
                        <a:rPr kumimoji="1" lang="ja-JP" altLang="en-US" sz="1600" dirty="0" smtClean="0"/>
                        <a:t>平成</a:t>
                      </a:r>
                      <a:r>
                        <a:rPr kumimoji="1" lang="en-US" altLang="ja-JP" sz="1600" dirty="0" smtClean="0"/>
                        <a:t>26</a:t>
                      </a:r>
                      <a:r>
                        <a:rPr kumimoji="1" lang="ja-JP" altLang="en-US" sz="1600" dirty="0" smtClean="0"/>
                        <a:t>年</a:t>
                      </a:r>
                      <a:r>
                        <a:rPr kumimoji="1" lang="en-US" altLang="ja-JP" sz="1600" dirty="0" smtClean="0"/>
                        <a:t>3</a:t>
                      </a:r>
                      <a:r>
                        <a:rPr kumimoji="1" lang="ja-JP" altLang="en-US" sz="1600" dirty="0" smtClean="0"/>
                        <a:t>月</a:t>
                      </a:r>
                      <a:endParaRPr kumimoji="1" lang="ja-JP" altLang="en-US" sz="1600" dirty="0"/>
                    </a:p>
                  </a:txBody>
                  <a:tcPr anchor="ctr"/>
                </a:tc>
              </a:tr>
              <a:tr h="380080">
                <a:tc>
                  <a:txBody>
                    <a:bodyPr/>
                    <a:lstStyle/>
                    <a:p>
                      <a:r>
                        <a:rPr kumimoji="1" lang="ja-JP" altLang="en-US" sz="1600" dirty="0" smtClean="0">
                          <a:solidFill>
                            <a:srgbClr val="FF0000"/>
                          </a:solidFill>
                        </a:rPr>
                        <a:t>カレッジ久留米</a:t>
                      </a:r>
                      <a:endParaRPr kumimoji="1" lang="ja-JP" altLang="en-US" sz="1600" dirty="0">
                        <a:solidFill>
                          <a:srgbClr val="FF0000"/>
                        </a:solidFill>
                      </a:endParaRPr>
                    </a:p>
                  </a:txBody>
                  <a:tcPr anchor="ctr"/>
                </a:tc>
                <a:tc>
                  <a:txBody>
                    <a:bodyPr/>
                    <a:lstStyle/>
                    <a:p>
                      <a:r>
                        <a:rPr kumimoji="1" lang="ja-JP" altLang="en-US" sz="1600" dirty="0" smtClean="0"/>
                        <a:t>福岡県久留米市</a:t>
                      </a:r>
                      <a:endParaRPr kumimoji="1" lang="ja-JP" altLang="en-US" sz="1600" dirty="0"/>
                    </a:p>
                  </a:txBody>
                  <a:tcPr anchor="ctr"/>
                </a:tc>
                <a:tc>
                  <a:txBody>
                    <a:bodyPr/>
                    <a:lstStyle/>
                    <a:p>
                      <a:pPr algn="r"/>
                      <a:r>
                        <a:rPr kumimoji="1" lang="ja-JP" altLang="en-US" sz="1600" dirty="0" smtClean="0"/>
                        <a:t>平成</a:t>
                      </a:r>
                      <a:r>
                        <a:rPr kumimoji="1" lang="en-US" altLang="ja-JP" sz="1600" dirty="0" smtClean="0"/>
                        <a:t>27</a:t>
                      </a:r>
                      <a:r>
                        <a:rPr kumimoji="1" lang="ja-JP" altLang="en-US" sz="1600" dirty="0" smtClean="0"/>
                        <a:t>年</a:t>
                      </a:r>
                      <a:r>
                        <a:rPr kumimoji="1" lang="en-US" altLang="ja-JP" sz="1600" dirty="0" smtClean="0"/>
                        <a:t>3</a:t>
                      </a:r>
                      <a:r>
                        <a:rPr kumimoji="1" lang="ja-JP" altLang="en-US" sz="1600" dirty="0" smtClean="0"/>
                        <a:t>月</a:t>
                      </a:r>
                      <a:endParaRPr kumimoji="1" lang="ja-JP" altLang="en-US" sz="1600" dirty="0"/>
                    </a:p>
                  </a:txBody>
                  <a:tcPr anchor="ctr"/>
                </a:tc>
              </a:tr>
            </a:tbl>
          </a:graphicData>
        </a:graphic>
      </p:graphicFrame>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Autofit/>
          </a:bodyPr>
          <a:lstStyle/>
          <a:p>
            <a:pPr algn="l"/>
            <a:r>
              <a:rPr kumimoji="1" lang="ja-JP" altLang="en-US" sz="2400" dirty="0" smtClean="0"/>
              <a:t>私の娘と「カレッジ」設立のきっかけ</a:t>
            </a:r>
            <a:endParaRPr kumimoji="1" lang="ja-JP" altLang="en-US" sz="2400" dirty="0"/>
          </a:p>
        </p:txBody>
      </p:sp>
      <p:cxnSp>
        <p:nvCxnSpPr>
          <p:cNvPr id="4" name="直線コネクタ 3"/>
          <p:cNvCxnSpPr/>
          <p:nvPr/>
        </p:nvCxnSpPr>
        <p:spPr>
          <a:xfrm>
            <a:off x="323528" y="836712"/>
            <a:ext cx="8496944" cy="0"/>
          </a:xfrm>
          <a:prstGeom prst="line">
            <a:avLst/>
          </a:prstGeom>
          <a:ln w="889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1" y="6208258"/>
            <a:ext cx="1835696" cy="649742"/>
          </a:xfrm>
          <a:prstGeom prst="rect">
            <a:avLst/>
          </a:prstGeom>
          <a:noFill/>
          <a:ln w="9525">
            <a:noFill/>
            <a:miter lim="800000"/>
            <a:headEnd/>
            <a:tailEnd/>
          </a:ln>
        </p:spPr>
      </p:pic>
      <p:pic>
        <p:nvPicPr>
          <p:cNvPr id="5" name="図 1"/>
          <p:cNvPicPr>
            <a:picLocks noChangeAspect="1"/>
          </p:cNvPicPr>
          <p:nvPr/>
        </p:nvPicPr>
        <p:blipFill>
          <a:blip r:embed="rId3" cstate="print"/>
          <a:srcRect/>
          <a:stretch>
            <a:fillRect/>
          </a:stretch>
        </p:blipFill>
        <p:spPr bwMode="auto">
          <a:xfrm>
            <a:off x="1115616" y="1124744"/>
            <a:ext cx="6912768" cy="5184576"/>
          </a:xfrm>
          <a:prstGeom prst="rect">
            <a:avLst/>
          </a:prstGeom>
          <a:noFill/>
          <a:ln w="9525">
            <a:noFill/>
            <a:miter lim="800000"/>
            <a:headEnd/>
            <a:tailEnd/>
          </a:ln>
        </p:spPr>
      </p:pic>
      <p:sp>
        <p:nvSpPr>
          <p:cNvPr id="6" name="テキスト ボックス 3"/>
          <p:cNvSpPr txBox="1">
            <a:spLocks noChangeArrowheads="1"/>
          </p:cNvSpPr>
          <p:nvPr/>
        </p:nvSpPr>
        <p:spPr bwMode="auto">
          <a:xfrm>
            <a:off x="827584" y="2420888"/>
            <a:ext cx="2890838" cy="584775"/>
          </a:xfrm>
          <a:prstGeom prst="rect">
            <a:avLst/>
          </a:prstGeom>
          <a:noFill/>
          <a:ln w="9525">
            <a:noFill/>
            <a:miter lim="800000"/>
            <a:headEnd/>
            <a:tailEnd/>
          </a:ln>
        </p:spPr>
        <p:txBody>
          <a:bodyPr>
            <a:spAutoFit/>
          </a:bodyPr>
          <a:lstStyle/>
          <a:p>
            <a:pPr algn="r" eaLnBrk="1" hangingPunct="1"/>
            <a:r>
              <a:rPr lang="ja-JP" altLang="en-US" sz="1600" dirty="0">
                <a:solidFill>
                  <a:schemeClr val="bg1"/>
                </a:solidFill>
                <a:ea typeface="メイリオ" pitchFamily="50" charset="-128"/>
                <a:cs typeface="メイリオ" pitchFamily="50" charset="-128"/>
              </a:rPr>
              <a:t>グループホームの世話人</a:t>
            </a:r>
            <a:endParaRPr lang="en-US" altLang="ja-JP" sz="1600" dirty="0">
              <a:solidFill>
                <a:schemeClr val="bg1"/>
              </a:solidFill>
              <a:ea typeface="メイリオ" pitchFamily="50" charset="-128"/>
              <a:cs typeface="メイリオ" pitchFamily="50" charset="-128"/>
            </a:endParaRPr>
          </a:p>
          <a:p>
            <a:pPr algn="r" eaLnBrk="1" hangingPunct="1"/>
            <a:r>
              <a:rPr lang="ja-JP" altLang="en-US" sz="1600" dirty="0">
                <a:solidFill>
                  <a:schemeClr val="bg1"/>
                </a:solidFill>
                <a:ea typeface="メイリオ" pitchFamily="50" charset="-128"/>
                <a:cs typeface="メイリオ" pitchFamily="50" charset="-128"/>
              </a:rPr>
              <a:t>いとうさん</a:t>
            </a:r>
          </a:p>
        </p:txBody>
      </p:sp>
      <p:sp>
        <p:nvSpPr>
          <p:cNvPr id="7" name="テキスト ボックス 9"/>
          <p:cNvSpPr txBox="1">
            <a:spLocks noChangeArrowheads="1"/>
          </p:cNvSpPr>
          <p:nvPr/>
        </p:nvSpPr>
        <p:spPr bwMode="auto">
          <a:xfrm>
            <a:off x="3131840" y="4221088"/>
            <a:ext cx="1871662" cy="646113"/>
          </a:xfrm>
          <a:prstGeom prst="rect">
            <a:avLst/>
          </a:prstGeom>
          <a:noFill/>
          <a:ln w="9525">
            <a:noFill/>
            <a:miter lim="800000"/>
            <a:headEnd/>
            <a:tailEnd/>
          </a:ln>
        </p:spPr>
        <p:txBody>
          <a:bodyPr>
            <a:spAutoFit/>
          </a:bodyPr>
          <a:lstStyle/>
          <a:p>
            <a:pPr algn="ctr" eaLnBrk="1" hangingPunct="1"/>
            <a:r>
              <a:rPr lang="ja-JP" altLang="en-US" dirty="0">
                <a:solidFill>
                  <a:srgbClr val="FFFF00"/>
                </a:solidFill>
                <a:ea typeface="メイリオ" pitchFamily="50" charset="-128"/>
                <a:cs typeface="メイリオ" pitchFamily="50" charset="-128"/>
              </a:rPr>
              <a:t>娘・明日菜</a:t>
            </a:r>
            <a:endParaRPr lang="en-US" altLang="ja-JP" dirty="0">
              <a:solidFill>
                <a:srgbClr val="FFFF00"/>
              </a:solidFill>
              <a:ea typeface="メイリオ" pitchFamily="50" charset="-128"/>
              <a:cs typeface="メイリオ" pitchFamily="50" charset="-128"/>
            </a:endParaRPr>
          </a:p>
          <a:p>
            <a:pPr algn="ctr" eaLnBrk="1" hangingPunct="1"/>
            <a:r>
              <a:rPr lang="ja-JP" altLang="en-US" dirty="0">
                <a:solidFill>
                  <a:srgbClr val="FFFF00"/>
                </a:solidFill>
                <a:ea typeface="メイリオ" pitchFamily="50" charset="-128"/>
                <a:cs typeface="メイリオ" pitchFamily="50" charset="-128"/>
              </a:rPr>
              <a:t>２３歳</a:t>
            </a:r>
          </a:p>
        </p:txBody>
      </p:sp>
      <p:sp>
        <p:nvSpPr>
          <p:cNvPr id="8" name="テキスト ボックス 11"/>
          <p:cNvSpPr txBox="1">
            <a:spLocks noChangeArrowheads="1"/>
          </p:cNvSpPr>
          <p:nvPr/>
        </p:nvSpPr>
        <p:spPr bwMode="auto">
          <a:xfrm>
            <a:off x="4860032" y="4149080"/>
            <a:ext cx="1119188" cy="338138"/>
          </a:xfrm>
          <a:prstGeom prst="rect">
            <a:avLst/>
          </a:prstGeom>
          <a:noFill/>
          <a:ln w="9525">
            <a:noFill/>
            <a:miter lim="800000"/>
            <a:headEnd/>
            <a:tailEnd/>
          </a:ln>
        </p:spPr>
        <p:txBody>
          <a:bodyPr>
            <a:spAutoFit/>
          </a:bodyPr>
          <a:lstStyle/>
          <a:p>
            <a:pPr algn="ctr" eaLnBrk="1" hangingPunct="1"/>
            <a:r>
              <a:rPr lang="ja-JP" altLang="en-US" dirty="0">
                <a:solidFill>
                  <a:schemeClr val="bg1"/>
                </a:solidFill>
                <a:ea typeface="メイリオ" pitchFamily="50" charset="-128"/>
                <a:cs typeface="メイリオ" pitchFamily="50" charset="-128"/>
              </a:rPr>
              <a:t>お母さん</a:t>
            </a:r>
          </a:p>
        </p:txBody>
      </p:sp>
      <p:sp>
        <p:nvSpPr>
          <p:cNvPr id="9" name="テキスト ボックス 6"/>
          <p:cNvSpPr txBox="1">
            <a:spLocks noChangeArrowheads="1"/>
          </p:cNvSpPr>
          <p:nvPr/>
        </p:nvSpPr>
        <p:spPr bwMode="auto">
          <a:xfrm>
            <a:off x="5868144" y="5877272"/>
            <a:ext cx="1944688" cy="369888"/>
          </a:xfrm>
          <a:prstGeom prst="rect">
            <a:avLst/>
          </a:prstGeom>
          <a:noFill/>
          <a:ln w="9525">
            <a:noFill/>
            <a:miter lim="800000"/>
            <a:headEnd/>
            <a:tailEnd/>
          </a:ln>
        </p:spPr>
        <p:txBody>
          <a:bodyPr>
            <a:spAutoFit/>
          </a:bodyPr>
          <a:lstStyle/>
          <a:p>
            <a:pPr eaLnBrk="1" hangingPunct="1"/>
            <a:r>
              <a:rPr lang="ja-JP" altLang="en-US" dirty="0">
                <a:solidFill>
                  <a:schemeClr val="bg1"/>
                </a:solidFill>
                <a:ea typeface="メイリオ" pitchFamily="50" charset="-128"/>
                <a:cs typeface="メイリオ" pitchFamily="50" charset="-128"/>
              </a:rPr>
              <a:t>湯布院温泉にて</a:t>
            </a: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Autofit/>
          </a:bodyPr>
          <a:lstStyle/>
          <a:p>
            <a:pPr algn="l"/>
            <a:r>
              <a:rPr kumimoji="1" lang="ja-JP" altLang="en-US" sz="2400" dirty="0" smtClean="0"/>
              <a:t>知的</a:t>
            </a:r>
            <a:r>
              <a:rPr kumimoji="1" lang="ja-JP" altLang="en-US" sz="2400" dirty="0" err="1" smtClean="0"/>
              <a:t>障がい</a:t>
            </a:r>
            <a:r>
              <a:rPr kumimoji="1" lang="ja-JP" altLang="en-US" sz="2400" dirty="0" smtClean="0"/>
              <a:t>者の生きづらさと教育年限の短さ</a:t>
            </a:r>
            <a:endParaRPr kumimoji="1" lang="ja-JP" altLang="en-US" sz="2400" dirty="0"/>
          </a:p>
        </p:txBody>
      </p:sp>
      <p:cxnSp>
        <p:nvCxnSpPr>
          <p:cNvPr id="4" name="直線コネクタ 3"/>
          <p:cNvCxnSpPr/>
          <p:nvPr/>
        </p:nvCxnSpPr>
        <p:spPr>
          <a:xfrm>
            <a:off x="323528" y="836712"/>
            <a:ext cx="8496944" cy="0"/>
          </a:xfrm>
          <a:prstGeom prst="line">
            <a:avLst/>
          </a:prstGeom>
          <a:ln w="889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1" y="6208258"/>
            <a:ext cx="1835696" cy="649742"/>
          </a:xfrm>
          <a:prstGeom prst="rect">
            <a:avLst/>
          </a:prstGeom>
          <a:noFill/>
          <a:ln w="9525">
            <a:noFill/>
            <a:miter lim="800000"/>
            <a:headEnd/>
            <a:tailEnd/>
          </a:ln>
        </p:spPr>
      </p:pic>
      <p:sp>
        <p:nvSpPr>
          <p:cNvPr id="5" name="テキスト ボックス 4"/>
          <p:cNvSpPr txBox="1"/>
          <p:nvPr/>
        </p:nvSpPr>
        <p:spPr>
          <a:xfrm>
            <a:off x="467544" y="1268760"/>
            <a:ext cx="8208912" cy="4608512"/>
          </a:xfrm>
          <a:prstGeom prst="rect">
            <a:avLst/>
          </a:prstGeom>
          <a:noFill/>
        </p:spPr>
        <p:txBody>
          <a:bodyPr wrap="square" rtlCol="0" anchor="ctr">
            <a:noAutofit/>
          </a:bodyPr>
          <a:lstStyle/>
          <a:p>
            <a:pPr marL="571500" indent="-571500">
              <a:buFont typeface="Wingdings" pitchFamily="2" charset="2"/>
              <a:buChar char="Ø"/>
            </a:pPr>
            <a:r>
              <a:rPr kumimoji="1" lang="ja-JP" altLang="en-US" sz="2800" dirty="0" smtClean="0"/>
              <a:t>知的</a:t>
            </a:r>
            <a:r>
              <a:rPr kumimoji="1" lang="ja-JP" altLang="en-US" sz="2800" dirty="0" err="1" smtClean="0"/>
              <a:t>障がい</a:t>
            </a:r>
            <a:r>
              <a:rPr kumimoji="1" lang="ja-JP" altLang="en-US" sz="2800" dirty="0" smtClean="0"/>
              <a:t>者福祉で働いて約３２年。</a:t>
            </a:r>
            <a:endParaRPr lang="en-US" altLang="ja-JP" sz="2800" dirty="0"/>
          </a:p>
          <a:p>
            <a:pPr marL="571500" indent="-571500">
              <a:buFont typeface="Wingdings" pitchFamily="2" charset="2"/>
              <a:buChar char="Ø"/>
            </a:pPr>
            <a:r>
              <a:rPr lang="ja-JP" altLang="en-US" sz="2800" dirty="0" smtClean="0"/>
              <a:t>人生に挫折した人、生きづらさを感じている人、　いつもトラブルを起こす人、就職してもうまくいかず離職を余儀なくされた人をたくさん見てきました。</a:t>
            </a:r>
            <a:endParaRPr lang="en-US" altLang="ja-JP" sz="2800" dirty="0" smtClean="0"/>
          </a:p>
          <a:p>
            <a:pPr marL="571500" indent="-571500">
              <a:buFont typeface="Wingdings" pitchFamily="2" charset="2"/>
              <a:buChar char="Ø"/>
            </a:pPr>
            <a:r>
              <a:rPr lang="ja-JP" altLang="en-US" sz="2800" dirty="0" smtClean="0"/>
              <a:t>どうしてなんだろうとずっと考えてきました。</a:t>
            </a:r>
            <a:endParaRPr lang="en-US" altLang="ja-JP" sz="2800" dirty="0" smtClean="0"/>
          </a:p>
          <a:p>
            <a:pPr marL="571500" indent="-571500">
              <a:buFont typeface="Wingdings" pitchFamily="2" charset="2"/>
              <a:buChar char="Ø"/>
            </a:pPr>
            <a:endParaRPr lang="en-US" altLang="ja-JP" sz="2800" dirty="0" smtClean="0"/>
          </a:p>
          <a:p>
            <a:pPr marL="571500" indent="-571500" algn="ctr"/>
            <a:r>
              <a:rPr lang="ja-JP" altLang="en-US" sz="3200" dirty="0" smtClean="0">
                <a:solidFill>
                  <a:srgbClr val="0000FF"/>
                </a:solidFill>
              </a:rPr>
              <a:t>↓その結論</a:t>
            </a:r>
            <a:endParaRPr lang="en-US" altLang="ja-JP" sz="3200" dirty="0" smtClean="0">
              <a:solidFill>
                <a:srgbClr val="0000FF"/>
              </a:solidFill>
            </a:endParaRPr>
          </a:p>
          <a:p>
            <a:pPr marL="571500" indent="-571500" algn="ctr"/>
            <a:endParaRPr lang="en-US" altLang="ja-JP" sz="3200" dirty="0" smtClean="0">
              <a:solidFill>
                <a:srgbClr val="0000FF"/>
              </a:solidFill>
            </a:endParaRPr>
          </a:p>
          <a:p>
            <a:pPr marL="571500" indent="-571500" algn="ctr"/>
            <a:r>
              <a:rPr lang="ja-JP" altLang="en-US" sz="3200" dirty="0" smtClean="0">
                <a:solidFill>
                  <a:srgbClr val="FF0000"/>
                </a:solidFill>
              </a:rPr>
              <a:t>　</a:t>
            </a:r>
            <a:r>
              <a:rPr lang="ja-JP" altLang="en-US" sz="3600" dirty="0" smtClean="0">
                <a:solidFill>
                  <a:srgbClr val="FF0000"/>
                </a:solidFill>
              </a:rPr>
              <a:t>彼らにとって、今の教育年限は</a:t>
            </a:r>
            <a:endParaRPr lang="en-US" altLang="ja-JP" sz="3600" dirty="0" smtClean="0">
              <a:solidFill>
                <a:srgbClr val="FF0000"/>
              </a:solidFill>
            </a:endParaRPr>
          </a:p>
          <a:p>
            <a:pPr marL="571500" indent="-571500" algn="ctr"/>
            <a:r>
              <a:rPr lang="ja-JP" altLang="en-US" sz="3600" dirty="0" smtClean="0">
                <a:solidFill>
                  <a:srgbClr val="FF0000"/>
                </a:solidFill>
              </a:rPr>
              <a:t>あまりにも短すぎるのでは？</a:t>
            </a:r>
            <a:endParaRPr lang="en-US" altLang="ja-JP" sz="3200" dirty="0" smtClean="0"/>
          </a:p>
        </p:txBody>
      </p:sp>
    </p:spTree>
  </p:cSld>
  <p:clrMapOvr>
    <a:masterClrMapping/>
  </p:clrMapOvr>
  <p:transition spd="med" advClick="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Autofit/>
          </a:bodyPr>
          <a:lstStyle/>
          <a:p>
            <a:pPr algn="l"/>
            <a:r>
              <a:rPr kumimoji="1" lang="ja-JP" altLang="en-US" sz="2400" dirty="0" smtClean="0"/>
              <a:t>諸外国での知的</a:t>
            </a:r>
            <a:r>
              <a:rPr kumimoji="1" lang="ja-JP" altLang="en-US" sz="2400" dirty="0" err="1" smtClean="0"/>
              <a:t>障がい</a:t>
            </a:r>
            <a:r>
              <a:rPr kumimoji="1" lang="ja-JP" altLang="en-US" sz="2400" dirty="0" smtClean="0"/>
              <a:t>者の大学進学状況</a:t>
            </a:r>
            <a:endParaRPr kumimoji="1" lang="ja-JP" altLang="en-US" sz="2400" dirty="0"/>
          </a:p>
        </p:txBody>
      </p:sp>
      <p:cxnSp>
        <p:nvCxnSpPr>
          <p:cNvPr id="4" name="直線コネクタ 3"/>
          <p:cNvCxnSpPr/>
          <p:nvPr/>
        </p:nvCxnSpPr>
        <p:spPr>
          <a:xfrm>
            <a:off x="323528" y="836712"/>
            <a:ext cx="8496944" cy="0"/>
          </a:xfrm>
          <a:prstGeom prst="line">
            <a:avLst/>
          </a:prstGeom>
          <a:ln w="889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1" y="6208258"/>
            <a:ext cx="1835696" cy="649742"/>
          </a:xfrm>
          <a:prstGeom prst="rect">
            <a:avLst/>
          </a:prstGeom>
          <a:noFill/>
          <a:ln w="9525">
            <a:noFill/>
            <a:miter lim="800000"/>
            <a:headEnd/>
            <a:tailEnd/>
          </a:ln>
        </p:spPr>
      </p:pic>
      <p:sp>
        <p:nvSpPr>
          <p:cNvPr id="5" name="コンテンツ プレースホルダー 2"/>
          <p:cNvSpPr txBox="1">
            <a:spLocks/>
          </p:cNvSpPr>
          <p:nvPr/>
        </p:nvSpPr>
        <p:spPr>
          <a:xfrm>
            <a:off x="395536" y="1124745"/>
            <a:ext cx="8280920" cy="1800200"/>
          </a:xfrm>
          <a:prstGeom prst="rect">
            <a:avLst/>
          </a:prstGeom>
        </p:spPr>
        <p:txBody>
          <a:bodyPr anchor="ctr">
            <a:no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アメリカ、オーストラリアなどでは、知的</a:t>
            </a:r>
            <a:r>
              <a:rPr kumimoji="1" lang="ja-JP" altLang="en-US" sz="2800" b="0" i="0" u="none" strike="noStrike" kern="1200" cap="none" spc="0" normalizeH="0" baseline="0" noProof="0" dirty="0" err="1" smtClean="0">
                <a:ln>
                  <a:noFill/>
                </a:ln>
                <a:solidFill>
                  <a:schemeClr val="tx1"/>
                </a:solidFill>
                <a:effectLst/>
                <a:uLnTx/>
                <a:uFillTx/>
                <a:latin typeface="+mn-lt"/>
                <a:ea typeface="+mn-ea"/>
                <a:cs typeface="+mn-cs"/>
              </a:rPr>
              <a:t>障がい</a:t>
            </a: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者も大学生活をエンジョイしています。</a:t>
            </a: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その背景には、国連「障害者権利条約」の存在があります。</a:t>
            </a:r>
            <a:endParaRPr kumimoji="1" lang="ja-JP" altLang="en-US" sz="2000" b="0" i="0" u="none" strike="noStrike" kern="1200" cap="none" spc="0" normalizeH="0" baseline="0" noProof="0" dirty="0">
              <a:ln>
                <a:noFill/>
              </a:ln>
              <a:solidFill>
                <a:srgbClr val="FF0000"/>
              </a:solidFill>
              <a:effectLst/>
              <a:uLnTx/>
              <a:uFillTx/>
              <a:latin typeface="+mn-lt"/>
              <a:ea typeface="+mn-ea"/>
              <a:cs typeface="+mn-cs"/>
            </a:endParaRPr>
          </a:p>
        </p:txBody>
      </p:sp>
      <p:sp>
        <p:nvSpPr>
          <p:cNvPr id="6" name="Rectangle 3"/>
          <p:cNvSpPr txBox="1">
            <a:spLocks noChangeArrowheads="1"/>
          </p:cNvSpPr>
          <p:nvPr/>
        </p:nvSpPr>
        <p:spPr>
          <a:xfrm>
            <a:off x="467544" y="3068960"/>
            <a:ext cx="8064896" cy="3024336"/>
          </a:xfrm>
          <a:prstGeom prst="rect">
            <a:avLst/>
          </a:prstGeom>
          <a:solidFill>
            <a:srgbClr val="FFFF66"/>
          </a:solidFill>
        </p:spPr>
        <p:txBody>
          <a:bodyPr anchor="ctr">
            <a:noAutofit/>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障害者権利条約　第２４条「教育」第５項</a:t>
            </a: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　・締約国は、障害者が、</a:t>
            </a:r>
            <a:r>
              <a:rPr kumimoji="1" lang="ja-JP" altLang="en-US" sz="2400" b="0" i="0" u="none" strike="noStrike" kern="1200" cap="none" spc="0" normalizeH="0" baseline="0" noProof="0" dirty="0" smtClean="0">
                <a:ln>
                  <a:noFill/>
                </a:ln>
                <a:solidFill>
                  <a:srgbClr val="FF0000"/>
                </a:solidFill>
                <a:effectLst/>
                <a:uLnTx/>
                <a:uFillTx/>
                <a:latin typeface="+mn-lt"/>
                <a:ea typeface="+mn-ea"/>
                <a:cs typeface="+mn-cs"/>
              </a:rPr>
              <a:t>差別なしに、</a:t>
            </a: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かつ、他の者との平等を基礎として、</a:t>
            </a:r>
            <a:r>
              <a:rPr kumimoji="1" lang="ja-JP" altLang="en-US" sz="2400" b="0" i="0" u="none" strike="noStrike" kern="1200" cap="none" spc="0" normalizeH="0" baseline="0" noProof="0" dirty="0" smtClean="0">
                <a:ln>
                  <a:noFill/>
                </a:ln>
                <a:solidFill>
                  <a:srgbClr val="FF0000"/>
                </a:solidFill>
                <a:effectLst/>
                <a:uLnTx/>
                <a:uFillTx/>
                <a:latin typeface="+mn-lt"/>
                <a:ea typeface="+mn-ea"/>
                <a:cs typeface="+mn-cs"/>
              </a:rPr>
              <a:t>一般的な高等教育</a:t>
            </a: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、職業訓練、成人教育及び生涯学習を享受することができることを確保する。</a:t>
            </a: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　・このため、締約国は、</a:t>
            </a:r>
            <a:r>
              <a:rPr kumimoji="1" lang="ja-JP" altLang="en-US" sz="2400" b="0" i="0" u="none" strike="noStrike" kern="1200" cap="none" spc="0" normalizeH="0" baseline="0" noProof="0" dirty="0" smtClean="0">
                <a:ln>
                  <a:noFill/>
                </a:ln>
                <a:solidFill>
                  <a:srgbClr val="FF0000"/>
                </a:solidFill>
                <a:effectLst/>
                <a:uLnTx/>
                <a:uFillTx/>
                <a:latin typeface="+mn-lt"/>
                <a:ea typeface="+mn-ea"/>
                <a:cs typeface="+mn-cs"/>
              </a:rPr>
              <a:t>合理的配慮</a:t>
            </a: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が障害者に提供されることを確保する。</a:t>
            </a: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livedoor.blogimg.jp/collegeblog/imgs/4/8/4899c1cf.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197273"/>
            <a:ext cx="3816425" cy="2862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角丸四角形吹き出し 5"/>
          <p:cNvSpPr/>
          <p:nvPr/>
        </p:nvSpPr>
        <p:spPr>
          <a:xfrm>
            <a:off x="4932611" y="1268761"/>
            <a:ext cx="3743845" cy="1512167"/>
          </a:xfrm>
          <a:prstGeom prst="wedgeRoundRectCallout">
            <a:avLst>
              <a:gd name="adj1" fmla="val -55522"/>
              <a:gd name="adj2" fmla="val 39754"/>
              <a:gd name="adj3" fmla="val 16667"/>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tLang="ja-JP" sz="2000" dirty="0">
              <a:solidFill>
                <a:prstClr val="white"/>
              </a:solidFill>
            </a:endParaRPr>
          </a:p>
        </p:txBody>
      </p:sp>
      <p:sp>
        <p:nvSpPr>
          <p:cNvPr id="7" name="テキスト ボックス 6"/>
          <p:cNvSpPr txBox="1">
            <a:spLocks noChangeArrowheads="1"/>
          </p:cNvSpPr>
          <p:nvPr/>
        </p:nvSpPr>
        <p:spPr bwMode="auto">
          <a:xfrm>
            <a:off x="5004048" y="1268760"/>
            <a:ext cx="369154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0" hangingPunct="0"/>
            <a:r>
              <a:rPr lang="ja-JP" altLang="en-US" sz="2000" smtClean="0">
                <a:solidFill>
                  <a:prstClr val="white"/>
                </a:solidFill>
              </a:rPr>
              <a:t>アメリカ政府は、</a:t>
            </a:r>
            <a:r>
              <a:rPr lang="en-US" altLang="ja-JP" sz="2000" smtClean="0">
                <a:solidFill>
                  <a:prstClr val="white"/>
                </a:solidFill>
              </a:rPr>
              <a:t>2008</a:t>
            </a:r>
            <a:r>
              <a:rPr lang="ja-JP" altLang="en-US" sz="2000" smtClean="0">
                <a:solidFill>
                  <a:prstClr val="white"/>
                </a:solidFill>
              </a:rPr>
              <a:t>年に</a:t>
            </a:r>
            <a:endParaRPr lang="ja-JP" altLang="en-US" sz="2000" smtClean="0">
              <a:solidFill>
                <a:prstClr val="black"/>
              </a:solidFill>
            </a:endParaRPr>
          </a:p>
        </p:txBody>
      </p:sp>
      <p:sp>
        <p:nvSpPr>
          <p:cNvPr id="8" name="テキスト ボックス 7"/>
          <p:cNvSpPr txBox="1">
            <a:spLocks noChangeArrowheads="1"/>
          </p:cNvSpPr>
          <p:nvPr/>
        </p:nvSpPr>
        <p:spPr bwMode="auto">
          <a:xfrm>
            <a:off x="5004048" y="1628800"/>
            <a:ext cx="358577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0" hangingPunct="0"/>
            <a:r>
              <a:rPr lang="ja-JP" altLang="en-US" sz="2000" b="1" dirty="0" smtClean="0">
                <a:solidFill>
                  <a:srgbClr val="FFFF00"/>
                </a:solidFill>
              </a:rPr>
              <a:t>「高等教育機会均等法」</a:t>
            </a:r>
            <a:r>
              <a:rPr lang="ja-JP" altLang="en-US" sz="2000" dirty="0" smtClean="0">
                <a:solidFill>
                  <a:prstClr val="white"/>
                </a:solidFill>
              </a:rPr>
              <a:t>を改正</a:t>
            </a:r>
            <a:endParaRPr lang="ja-JP" altLang="en-US" sz="2000" b="1" dirty="0" smtClean="0">
              <a:solidFill>
                <a:prstClr val="black"/>
              </a:solidFill>
            </a:endParaRPr>
          </a:p>
        </p:txBody>
      </p:sp>
      <p:sp>
        <p:nvSpPr>
          <p:cNvPr id="9" name="テキスト ボックス 8"/>
          <p:cNvSpPr txBox="1">
            <a:spLocks noChangeArrowheads="1"/>
          </p:cNvSpPr>
          <p:nvPr/>
        </p:nvSpPr>
        <p:spPr bwMode="auto">
          <a:xfrm>
            <a:off x="5004048" y="2348880"/>
            <a:ext cx="369154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0" hangingPunct="0"/>
            <a:r>
              <a:rPr lang="ja-JP" altLang="en-US" sz="2000" dirty="0" smtClean="0">
                <a:solidFill>
                  <a:prstClr val="white"/>
                </a:solidFill>
              </a:rPr>
              <a:t>促進しています。</a:t>
            </a:r>
            <a:endParaRPr lang="ja-JP" altLang="en-US" sz="2000" b="1" dirty="0" smtClean="0">
              <a:solidFill>
                <a:prstClr val="black"/>
              </a:solidFill>
            </a:endParaRPr>
          </a:p>
        </p:txBody>
      </p:sp>
      <p:sp>
        <p:nvSpPr>
          <p:cNvPr id="10" name="テキスト ボックス 9"/>
          <p:cNvSpPr txBox="1">
            <a:spLocks noChangeArrowheads="1"/>
          </p:cNvSpPr>
          <p:nvPr/>
        </p:nvSpPr>
        <p:spPr bwMode="auto">
          <a:xfrm>
            <a:off x="5004048" y="1988840"/>
            <a:ext cx="369154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0" hangingPunct="0"/>
            <a:r>
              <a:rPr lang="ja-JP" altLang="en-US" sz="2000" dirty="0" smtClean="0">
                <a:solidFill>
                  <a:prstClr val="white"/>
                </a:solidFill>
              </a:rPr>
              <a:t>し、知的</a:t>
            </a:r>
            <a:r>
              <a:rPr lang="ja-JP" altLang="en-US" sz="2000" dirty="0" err="1" smtClean="0">
                <a:solidFill>
                  <a:prstClr val="white"/>
                </a:solidFill>
              </a:rPr>
              <a:t>障がい</a:t>
            </a:r>
            <a:r>
              <a:rPr lang="ja-JP" altLang="en-US" sz="2000" dirty="0" smtClean="0">
                <a:solidFill>
                  <a:prstClr val="white"/>
                </a:solidFill>
              </a:rPr>
              <a:t>者の大学進学を</a:t>
            </a:r>
            <a:endParaRPr lang="ja-JP" altLang="en-US" sz="2000" b="1" dirty="0" smtClean="0">
              <a:solidFill>
                <a:prstClr val="black"/>
              </a:solidFill>
            </a:endParaRPr>
          </a:p>
        </p:txBody>
      </p:sp>
      <p:sp>
        <p:nvSpPr>
          <p:cNvPr id="11" name="角丸四角形吹き出し 10"/>
          <p:cNvSpPr/>
          <p:nvPr/>
        </p:nvSpPr>
        <p:spPr>
          <a:xfrm>
            <a:off x="5004047" y="3284983"/>
            <a:ext cx="3671837" cy="1512169"/>
          </a:xfrm>
          <a:prstGeom prst="wedgeRoundRectCallout">
            <a:avLst>
              <a:gd name="adj1" fmla="val -56703"/>
              <a:gd name="adj2" fmla="val -37083"/>
              <a:gd name="adj3" fmla="val 16667"/>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tLang="ja-JP" sz="2000" dirty="0">
              <a:solidFill>
                <a:prstClr val="white"/>
              </a:solidFill>
            </a:endParaRPr>
          </a:p>
        </p:txBody>
      </p:sp>
      <p:sp>
        <p:nvSpPr>
          <p:cNvPr id="12" name="テキスト ボックス 11"/>
          <p:cNvSpPr txBox="1">
            <a:spLocks noChangeArrowheads="1"/>
          </p:cNvSpPr>
          <p:nvPr/>
        </p:nvSpPr>
        <p:spPr bwMode="auto">
          <a:xfrm>
            <a:off x="5148064" y="3284984"/>
            <a:ext cx="367297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0" hangingPunct="0"/>
            <a:r>
              <a:rPr lang="ja-JP" altLang="en-US" sz="2000" dirty="0" smtClean="0">
                <a:solidFill>
                  <a:prstClr val="white"/>
                </a:solidFill>
              </a:rPr>
              <a:t>知的</a:t>
            </a:r>
            <a:r>
              <a:rPr lang="ja-JP" altLang="en-US" sz="2000" dirty="0" err="1" smtClean="0">
                <a:solidFill>
                  <a:prstClr val="white"/>
                </a:solidFill>
              </a:rPr>
              <a:t>障がい</a:t>
            </a:r>
            <a:r>
              <a:rPr lang="ja-JP" altLang="en-US" sz="2000" dirty="0" smtClean="0">
                <a:solidFill>
                  <a:prstClr val="white"/>
                </a:solidFill>
              </a:rPr>
              <a:t>学生たちは、大学</a:t>
            </a:r>
            <a:endParaRPr lang="ja-JP" altLang="en-US" sz="2000" dirty="0" smtClean="0">
              <a:solidFill>
                <a:prstClr val="black"/>
              </a:solidFill>
            </a:endParaRPr>
          </a:p>
        </p:txBody>
      </p:sp>
      <p:sp>
        <p:nvSpPr>
          <p:cNvPr id="13" name="テキスト ボックス 12"/>
          <p:cNvSpPr txBox="1">
            <a:spLocks noChangeArrowheads="1"/>
          </p:cNvSpPr>
          <p:nvPr/>
        </p:nvSpPr>
        <p:spPr bwMode="auto">
          <a:xfrm>
            <a:off x="5148064" y="3645024"/>
            <a:ext cx="356920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0" hangingPunct="0"/>
            <a:r>
              <a:rPr lang="ja-JP" altLang="en-US" sz="2000" dirty="0" smtClean="0">
                <a:solidFill>
                  <a:prstClr val="white"/>
                </a:solidFill>
              </a:rPr>
              <a:t>のキャンパス内で、普通の大学</a:t>
            </a:r>
            <a:endParaRPr lang="ja-JP" altLang="en-US" sz="2000" b="1" dirty="0" smtClean="0">
              <a:solidFill>
                <a:prstClr val="black"/>
              </a:solidFill>
            </a:endParaRPr>
          </a:p>
        </p:txBody>
      </p:sp>
      <p:sp>
        <p:nvSpPr>
          <p:cNvPr id="14" name="テキスト ボックス 13"/>
          <p:cNvSpPr txBox="1">
            <a:spLocks noChangeArrowheads="1"/>
          </p:cNvSpPr>
          <p:nvPr/>
        </p:nvSpPr>
        <p:spPr bwMode="auto">
          <a:xfrm>
            <a:off x="5148188" y="5300067"/>
            <a:ext cx="36216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0" hangingPunct="0"/>
            <a:r>
              <a:rPr lang="ja-JP" altLang="en-US" sz="2000" smtClean="0">
                <a:solidFill>
                  <a:prstClr val="white"/>
                </a:solidFill>
              </a:rPr>
              <a:t>ョイし、青春を謳歌しています。</a:t>
            </a:r>
            <a:endParaRPr lang="ja-JP" altLang="en-US" sz="2000" b="1" smtClean="0">
              <a:solidFill>
                <a:prstClr val="black"/>
              </a:solidFill>
            </a:endParaRPr>
          </a:p>
        </p:txBody>
      </p:sp>
      <p:sp>
        <p:nvSpPr>
          <p:cNvPr id="15" name="テキスト ボックス 14"/>
          <p:cNvSpPr txBox="1">
            <a:spLocks noChangeArrowheads="1"/>
          </p:cNvSpPr>
          <p:nvPr/>
        </p:nvSpPr>
        <p:spPr bwMode="auto">
          <a:xfrm>
            <a:off x="5148064" y="4005064"/>
            <a:ext cx="360096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0" hangingPunct="0"/>
            <a:r>
              <a:rPr lang="ja-JP" altLang="en-US" sz="2000" dirty="0" smtClean="0">
                <a:solidFill>
                  <a:prstClr val="white"/>
                </a:solidFill>
              </a:rPr>
              <a:t>生に混ざって大学生活をエンジ</a:t>
            </a:r>
            <a:endParaRPr lang="ja-JP" altLang="en-US" sz="2000" b="1" dirty="0" smtClean="0">
              <a:solidFill>
                <a:prstClr val="black"/>
              </a:solidFill>
            </a:endParaRPr>
          </a:p>
        </p:txBody>
      </p:sp>
      <p:sp>
        <p:nvSpPr>
          <p:cNvPr id="18" name="角丸四角形吹き出し 17"/>
          <p:cNvSpPr/>
          <p:nvPr/>
        </p:nvSpPr>
        <p:spPr>
          <a:xfrm>
            <a:off x="467544" y="5156745"/>
            <a:ext cx="8281615" cy="1368599"/>
          </a:xfrm>
          <a:prstGeom prst="wedgeRoundRectCallout">
            <a:avLst>
              <a:gd name="adj1" fmla="val -31529"/>
              <a:gd name="adj2" fmla="val -83042"/>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tLang="ja-JP" sz="2000" dirty="0">
              <a:solidFill>
                <a:prstClr val="white"/>
              </a:solidFill>
            </a:endParaRPr>
          </a:p>
        </p:txBody>
      </p:sp>
      <p:sp>
        <p:nvSpPr>
          <p:cNvPr id="21" name="テキスト ボックス 20"/>
          <p:cNvSpPr txBox="1">
            <a:spLocks noChangeArrowheads="1"/>
          </p:cNvSpPr>
          <p:nvPr/>
        </p:nvSpPr>
        <p:spPr bwMode="auto">
          <a:xfrm>
            <a:off x="467544" y="5301208"/>
            <a:ext cx="842563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0" hangingPunct="0"/>
            <a:r>
              <a:rPr lang="ja-JP" altLang="en-US" sz="2000" dirty="0" smtClean="0">
                <a:solidFill>
                  <a:prstClr val="white"/>
                </a:solidFill>
              </a:rPr>
              <a:t>今、全米で３００以上の大学、短大が知的</a:t>
            </a:r>
            <a:r>
              <a:rPr lang="ja-JP" altLang="en-US" sz="2000" dirty="0" err="1" smtClean="0">
                <a:solidFill>
                  <a:prstClr val="white"/>
                </a:solidFill>
              </a:rPr>
              <a:t>障がい</a:t>
            </a:r>
            <a:r>
              <a:rPr lang="ja-JP" altLang="en-US" sz="2000" dirty="0" smtClean="0">
                <a:solidFill>
                  <a:prstClr val="white"/>
                </a:solidFill>
              </a:rPr>
              <a:t>者を大学生として受け入れ</a:t>
            </a:r>
            <a:endParaRPr lang="ja-JP" altLang="en-US" sz="2000" dirty="0" smtClean="0">
              <a:solidFill>
                <a:prstClr val="black"/>
              </a:solidFill>
            </a:endParaRPr>
          </a:p>
        </p:txBody>
      </p:sp>
      <p:sp>
        <p:nvSpPr>
          <p:cNvPr id="22" name="テキスト ボックス 21"/>
          <p:cNvSpPr txBox="1">
            <a:spLocks noChangeArrowheads="1"/>
          </p:cNvSpPr>
          <p:nvPr/>
        </p:nvSpPr>
        <p:spPr bwMode="auto">
          <a:xfrm>
            <a:off x="467544" y="5661248"/>
            <a:ext cx="842563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0" hangingPunct="0"/>
            <a:r>
              <a:rPr lang="ja-JP" altLang="en-US" sz="2000" dirty="0" smtClean="0">
                <a:solidFill>
                  <a:prstClr val="white"/>
                </a:solidFill>
              </a:rPr>
              <a:t>ています。アメリカは、</a:t>
            </a:r>
            <a:r>
              <a:rPr lang="ja-JP" altLang="en-US" sz="2000" dirty="0" err="1" smtClean="0">
                <a:solidFill>
                  <a:prstClr val="white"/>
                </a:solidFill>
              </a:rPr>
              <a:t>障がい</a:t>
            </a:r>
            <a:r>
              <a:rPr lang="ja-JP" altLang="en-US" sz="2000" dirty="0" smtClean="0">
                <a:solidFill>
                  <a:prstClr val="white"/>
                </a:solidFill>
              </a:rPr>
              <a:t>者を</a:t>
            </a:r>
            <a:r>
              <a:rPr lang="ja-JP" altLang="en-US" sz="2000" dirty="0" smtClean="0">
                <a:solidFill>
                  <a:srgbClr val="FFFF00"/>
                </a:solidFill>
              </a:rPr>
              <a:t>「隔離」ではなく、「統合」すること</a:t>
            </a:r>
            <a:r>
              <a:rPr lang="ja-JP" altLang="en-US" sz="2000" dirty="0" smtClean="0">
                <a:solidFill>
                  <a:prstClr val="white"/>
                </a:solidFill>
              </a:rPr>
              <a:t>を目指して</a:t>
            </a:r>
            <a:endParaRPr lang="ja-JP" altLang="en-US" sz="2000" b="1" dirty="0" smtClean="0">
              <a:solidFill>
                <a:prstClr val="black"/>
              </a:solidFill>
            </a:endParaRPr>
          </a:p>
        </p:txBody>
      </p:sp>
      <p:sp>
        <p:nvSpPr>
          <p:cNvPr id="24" name="テキスト ボックス 23"/>
          <p:cNvSpPr txBox="1">
            <a:spLocks noChangeArrowheads="1"/>
          </p:cNvSpPr>
          <p:nvPr/>
        </p:nvSpPr>
        <p:spPr bwMode="auto">
          <a:xfrm>
            <a:off x="467544" y="6021288"/>
            <a:ext cx="849763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0" hangingPunct="0"/>
            <a:r>
              <a:rPr lang="ja-JP" altLang="en-US" sz="2000" dirty="0" smtClean="0">
                <a:solidFill>
                  <a:prstClr val="white"/>
                </a:solidFill>
              </a:rPr>
              <a:t>いるということです。</a:t>
            </a:r>
            <a:endParaRPr lang="en-US" altLang="ja-JP" sz="2000" dirty="0" smtClean="0">
              <a:solidFill>
                <a:prstClr val="white"/>
              </a:solidFill>
            </a:endParaRPr>
          </a:p>
        </p:txBody>
      </p:sp>
      <p:sp>
        <p:nvSpPr>
          <p:cNvPr id="27" name="タイトル 1"/>
          <p:cNvSpPr>
            <a:spLocks noGrp="1"/>
          </p:cNvSpPr>
          <p:nvPr>
            <p:ph type="title"/>
          </p:nvPr>
        </p:nvSpPr>
        <p:spPr>
          <a:xfrm>
            <a:off x="457200" y="274638"/>
            <a:ext cx="8229600" cy="706090"/>
          </a:xfrm>
        </p:spPr>
        <p:txBody>
          <a:bodyPr>
            <a:noAutofit/>
          </a:bodyPr>
          <a:lstStyle/>
          <a:p>
            <a:pPr algn="l"/>
            <a:r>
              <a:rPr kumimoji="1" lang="ja-JP" altLang="en-US" sz="2400" dirty="0" smtClean="0"/>
              <a:t>アメリカの大学の知的</a:t>
            </a:r>
            <a:r>
              <a:rPr kumimoji="1" lang="ja-JP" altLang="en-US" sz="2400" dirty="0" err="1" smtClean="0"/>
              <a:t>障がい</a:t>
            </a:r>
            <a:r>
              <a:rPr kumimoji="1" lang="ja-JP" altLang="en-US" sz="2400" dirty="0" smtClean="0"/>
              <a:t>者受け入れ状況</a:t>
            </a:r>
            <a:endParaRPr kumimoji="1" lang="ja-JP" altLang="en-US" sz="2400" dirty="0"/>
          </a:p>
        </p:txBody>
      </p:sp>
      <p:sp>
        <p:nvSpPr>
          <p:cNvPr id="28" name="テキスト ボックス 27"/>
          <p:cNvSpPr txBox="1"/>
          <p:nvPr/>
        </p:nvSpPr>
        <p:spPr>
          <a:xfrm>
            <a:off x="179512" y="4005586"/>
            <a:ext cx="4355976" cy="584775"/>
          </a:xfrm>
          <a:prstGeom prst="rect">
            <a:avLst/>
          </a:prstGeom>
          <a:noFill/>
        </p:spPr>
        <p:txBody>
          <a:bodyPr wrap="square" rtlCol="0">
            <a:spAutoFit/>
          </a:bodyPr>
          <a:lstStyle/>
          <a:p>
            <a:r>
              <a:rPr kumimoji="1" lang="en-US" altLang="ja-JP" sz="1600" dirty="0" smtClean="0"/>
              <a:t>2009</a:t>
            </a:r>
            <a:r>
              <a:rPr kumimoji="1" lang="ja-JP" altLang="en-US" sz="1600" dirty="0" smtClean="0"/>
              <a:t>年度の知的</a:t>
            </a:r>
            <a:r>
              <a:rPr kumimoji="1" lang="ja-JP" altLang="en-US" sz="1600" dirty="0" err="1" smtClean="0"/>
              <a:t>障がい</a:t>
            </a:r>
            <a:r>
              <a:rPr kumimoji="1" lang="ja-JP" altLang="en-US" sz="1600" dirty="0" smtClean="0"/>
              <a:t>者を受け入れている大学（</a:t>
            </a:r>
            <a:r>
              <a:rPr kumimoji="1" lang="en-US" altLang="ja-JP" sz="1600" dirty="0" smtClean="0"/>
              <a:t>148</a:t>
            </a:r>
            <a:r>
              <a:rPr kumimoji="1" lang="ja-JP" altLang="en-US" sz="1600" dirty="0" smtClean="0"/>
              <a:t>校）</a:t>
            </a:r>
            <a:endParaRPr kumimoji="1" lang="ja-JP" altLang="en-US" sz="1600" dirty="0"/>
          </a:p>
        </p:txBody>
      </p:sp>
      <p:sp>
        <p:nvSpPr>
          <p:cNvPr id="30" name="テキスト ボックス 29"/>
          <p:cNvSpPr txBox="1">
            <a:spLocks noChangeArrowheads="1"/>
          </p:cNvSpPr>
          <p:nvPr/>
        </p:nvSpPr>
        <p:spPr bwMode="auto">
          <a:xfrm>
            <a:off x="5220072" y="4365104"/>
            <a:ext cx="352839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0" hangingPunct="0"/>
            <a:r>
              <a:rPr lang="ja-JP" altLang="en-US" sz="2000" dirty="0" smtClean="0">
                <a:solidFill>
                  <a:prstClr val="white"/>
                </a:solidFill>
              </a:rPr>
              <a:t>ョイし、青春を謳歌しています。</a:t>
            </a:r>
            <a:endParaRPr lang="ja-JP" altLang="en-US" sz="2000" b="1" dirty="0" smtClean="0">
              <a:solidFill>
                <a:prstClr val="black"/>
              </a:solidFill>
            </a:endParaRPr>
          </a:p>
        </p:txBody>
      </p:sp>
      <p:cxnSp>
        <p:nvCxnSpPr>
          <p:cNvPr id="31" name="直線コネクタ 30"/>
          <p:cNvCxnSpPr/>
          <p:nvPr/>
        </p:nvCxnSpPr>
        <p:spPr>
          <a:xfrm>
            <a:off x="323528" y="836712"/>
            <a:ext cx="8496944" cy="0"/>
          </a:xfrm>
          <a:prstGeom prst="line">
            <a:avLst/>
          </a:prstGeom>
          <a:ln w="8890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1"/>
                                        </p:tgtEl>
                                        <p:attrNameLst>
                                          <p:attrName>ppt_y</p:attrName>
                                        </p:attrNameLst>
                                      </p:cBhvr>
                                      <p:tavLst>
                                        <p:tav tm="0">
                                          <p:val>
                                            <p:strVal val="#ppt_y"/>
                                          </p:val>
                                        </p:tav>
                                        <p:tav tm="100000">
                                          <p:val>
                                            <p:strVal val="#ppt_y"/>
                                          </p:val>
                                        </p:tav>
                                      </p:tavLst>
                                    </p:anim>
                                    <p:anim calcmode="lin" valueType="num">
                                      <p:cBhvr>
                                        <p:cTn id="3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1"/>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1000"/>
                                        <p:tgtEl>
                                          <p:spTgt spid="12"/>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1000"/>
                                        <p:tgtEl>
                                          <p:spTgt spid="13"/>
                                        </p:tgtEl>
                                      </p:cBhvr>
                                    </p:animEffect>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1000"/>
                                        <p:tgtEl>
                                          <p:spTgt spid="15"/>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1000"/>
                                        <p:tgtEl>
                                          <p:spTgt spid="14"/>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10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8"/>
                                        </p:tgtEl>
                                        <p:attrNameLst>
                                          <p:attrName>ppt_y</p:attrName>
                                        </p:attrNameLst>
                                      </p:cBhvr>
                                      <p:tavLst>
                                        <p:tav tm="0">
                                          <p:val>
                                            <p:strVal val="#ppt_y"/>
                                          </p:val>
                                        </p:tav>
                                        <p:tav tm="100000">
                                          <p:val>
                                            <p:strVal val="#ppt_y"/>
                                          </p:val>
                                        </p:tav>
                                      </p:tavLst>
                                    </p:anim>
                                    <p:anim calcmode="lin" valueType="num">
                                      <p:cBhvr>
                                        <p:cTn id="6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8"/>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1000"/>
                                        <p:tgtEl>
                                          <p:spTgt spid="21"/>
                                        </p:tgtEl>
                                      </p:cBhvr>
                                    </p:animEffect>
                                  </p:childTnLst>
                                </p:cTn>
                              </p:par>
                            </p:childTnLst>
                          </p:cTn>
                        </p:par>
                        <p:par>
                          <p:cTn id="70" fill="hold">
                            <p:stCondLst>
                              <p:cond delay="1500"/>
                            </p:stCondLst>
                            <p:childTnLst>
                              <p:par>
                                <p:cTn id="71" presetID="22" presetClass="entr" presetSubtype="8"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left)">
                                      <p:cBhvr>
                                        <p:cTn id="73" dur="1000"/>
                                        <p:tgtEl>
                                          <p:spTgt spid="22"/>
                                        </p:tgtEl>
                                      </p:cBhvr>
                                    </p:animEffect>
                                  </p:childTnLst>
                                </p:cTn>
                              </p:par>
                            </p:childTnLst>
                          </p:cTn>
                        </p:par>
                        <p:par>
                          <p:cTn id="74" fill="hold">
                            <p:stCondLst>
                              <p:cond delay="2500"/>
                            </p:stCondLst>
                            <p:childTnLst>
                              <p:par>
                                <p:cTn id="75" presetID="22" presetClass="entr" presetSubtype="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animBg="1"/>
      <p:bldP spid="12" grpId="0"/>
      <p:bldP spid="13" grpId="0"/>
      <p:bldP spid="14" grpId="0"/>
      <p:bldP spid="15" grpId="0"/>
      <p:bldP spid="18" grpId="0" animBg="1"/>
      <p:bldP spid="21" grpId="0"/>
      <p:bldP spid="22" grpId="0"/>
      <p:bldP spid="24"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764704"/>
          </a:xfrm>
        </p:spPr>
        <p:txBody>
          <a:bodyPr>
            <a:noAutofit/>
          </a:bodyPr>
          <a:lstStyle/>
          <a:p>
            <a:pPr algn="l"/>
            <a:r>
              <a:rPr lang="ja-JP" altLang="en-US" sz="2400" dirty="0" smtClean="0">
                <a:latin typeface="ＭＳ Ｐゴシック" charset="-128"/>
              </a:rPr>
              <a:t>マサチューセッツ州立大学・レズリー大学</a:t>
            </a:r>
            <a:r>
              <a:rPr lang="en-US" altLang="ja-JP" sz="2400" dirty="0" smtClean="0">
                <a:latin typeface="ＭＳ Ｐゴシック" charset="-128"/>
              </a:rPr>
              <a:t/>
            </a:r>
            <a:br>
              <a:rPr lang="en-US" altLang="ja-JP" sz="2400" dirty="0" smtClean="0">
                <a:latin typeface="ＭＳ Ｐゴシック" charset="-128"/>
              </a:rPr>
            </a:br>
            <a:r>
              <a:rPr lang="ja-JP" altLang="en-US" sz="2400" dirty="0" smtClean="0">
                <a:latin typeface="ＭＳ Ｐゴシック" charset="-128"/>
              </a:rPr>
              <a:t>ＵＣＬＡ（ｶﾘﾌｫﾙﾆｱ州立大学ﾛｻﾝｾﾞﾙｽ校</a:t>
            </a:r>
            <a:r>
              <a:rPr lang="en-US" altLang="ja-JP" sz="2400" dirty="0" smtClean="0">
                <a:latin typeface="ＭＳ Ｐゴシック" charset="-128"/>
              </a:rPr>
              <a:t>)</a:t>
            </a:r>
            <a:r>
              <a:rPr lang="ja-JP" altLang="en-US" sz="2400" dirty="0" smtClean="0">
                <a:latin typeface="ＭＳ Ｐゴシック" charset="-128"/>
              </a:rPr>
              <a:t>など視察</a:t>
            </a:r>
            <a:endParaRPr lang="ja-JP" altLang="en-US" sz="2000" dirty="0">
              <a:latin typeface="ＭＳ Ｐゴシック" charset="-128"/>
            </a:endParaRPr>
          </a:p>
        </p:txBody>
      </p:sp>
      <p:cxnSp>
        <p:nvCxnSpPr>
          <p:cNvPr id="4" name="直線コネクタ 3"/>
          <p:cNvCxnSpPr/>
          <p:nvPr/>
        </p:nvCxnSpPr>
        <p:spPr>
          <a:xfrm>
            <a:off x="323528" y="836712"/>
            <a:ext cx="8496944" cy="0"/>
          </a:xfrm>
          <a:prstGeom prst="line">
            <a:avLst/>
          </a:prstGeom>
          <a:ln w="88900"/>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576" y="980728"/>
            <a:ext cx="3672408" cy="2754306"/>
          </a:xfrm>
          <a:prstGeom prst="rect">
            <a:avLst/>
          </a:prstGeom>
        </p:spPr>
      </p:pic>
      <p:pic>
        <p:nvPicPr>
          <p:cNvPr id="7" name="Picture 4" descr="G:\2014.4.23\鞍手ゆたか福祉会（福岡事業本部）\THINK COLLEGE!\ロサンゼルス視察\画像\DSCN0742.JPG"/>
          <p:cNvPicPr>
            <a:picLocks noChangeAspect="1" noChangeArrowheads="1"/>
          </p:cNvPicPr>
          <p:nvPr/>
        </p:nvPicPr>
        <p:blipFill>
          <a:blip r:embed="rId3" cstate="print"/>
          <a:srcRect/>
          <a:stretch>
            <a:fillRect/>
          </a:stretch>
        </p:blipFill>
        <p:spPr bwMode="auto">
          <a:xfrm>
            <a:off x="827584" y="3933056"/>
            <a:ext cx="3600437" cy="2700729"/>
          </a:xfrm>
          <a:prstGeom prst="rect">
            <a:avLst/>
          </a:prstGeom>
          <a:noFill/>
          <a:ln w="9525">
            <a:noFill/>
            <a:miter lim="800000"/>
            <a:headEnd/>
            <a:tailEnd/>
          </a:ln>
        </p:spPr>
      </p:pic>
      <p:pic>
        <p:nvPicPr>
          <p:cNvPr id="8" name="Picture 3" descr="G:\2014.4.23\鞍手ゆたか福祉会（福岡事業本部）\THINK COLLEGE!\ロサンゼルス視察\画像\DSCN0732.JPG"/>
          <p:cNvPicPr>
            <a:picLocks noChangeAspect="1" noChangeArrowheads="1"/>
          </p:cNvPicPr>
          <p:nvPr/>
        </p:nvPicPr>
        <p:blipFill>
          <a:blip r:embed="rId4" cstate="print"/>
          <a:srcRect/>
          <a:stretch>
            <a:fillRect/>
          </a:stretch>
        </p:blipFill>
        <p:spPr bwMode="auto">
          <a:xfrm>
            <a:off x="4644008" y="980729"/>
            <a:ext cx="3647321" cy="2736304"/>
          </a:xfrm>
          <a:prstGeom prst="rect">
            <a:avLst/>
          </a:prstGeom>
          <a:noFill/>
          <a:ln w="9525">
            <a:noFill/>
            <a:miter lim="800000"/>
            <a:headEnd/>
            <a:tailEnd/>
          </a:ln>
        </p:spPr>
      </p:pic>
      <p:pic>
        <p:nvPicPr>
          <p:cNvPr id="9" name="Picture 5" descr="G:\2014.4.23\鞍手ゆたか福祉会（福岡事業本部）\THINK COLLEGE!\ロサンゼルス視察\画像\DSCN0753.JPG"/>
          <p:cNvPicPr>
            <a:picLocks noChangeAspect="1" noChangeArrowheads="1"/>
          </p:cNvPicPr>
          <p:nvPr/>
        </p:nvPicPr>
        <p:blipFill>
          <a:blip r:embed="rId5" cstate="print"/>
          <a:srcRect/>
          <a:stretch>
            <a:fillRect/>
          </a:stretch>
        </p:blipFill>
        <p:spPr bwMode="auto">
          <a:xfrm>
            <a:off x="4644008" y="3933056"/>
            <a:ext cx="3600400" cy="266916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Autofit/>
          </a:bodyPr>
          <a:lstStyle/>
          <a:p>
            <a:pPr algn="l"/>
            <a:r>
              <a:rPr kumimoji="1" lang="ja-JP" altLang="en-US" sz="2400" dirty="0" smtClean="0"/>
              <a:t>アメリカの知的</a:t>
            </a:r>
            <a:r>
              <a:rPr kumimoji="1" lang="ja-JP" altLang="en-US" sz="2400" dirty="0" err="1" smtClean="0"/>
              <a:t>障がい</a:t>
            </a:r>
            <a:r>
              <a:rPr kumimoji="1" lang="ja-JP" altLang="en-US" sz="2400" dirty="0" smtClean="0"/>
              <a:t>者の大学生活の様子</a:t>
            </a:r>
            <a:endParaRPr kumimoji="1" lang="ja-JP" altLang="en-US" sz="2400" dirty="0"/>
          </a:p>
        </p:txBody>
      </p:sp>
      <p:cxnSp>
        <p:nvCxnSpPr>
          <p:cNvPr id="4" name="直線コネクタ 3"/>
          <p:cNvCxnSpPr/>
          <p:nvPr/>
        </p:nvCxnSpPr>
        <p:spPr>
          <a:xfrm>
            <a:off x="323528" y="836712"/>
            <a:ext cx="8496944" cy="0"/>
          </a:xfrm>
          <a:prstGeom prst="line">
            <a:avLst/>
          </a:prstGeom>
          <a:ln w="889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cstate="print"/>
          <a:srcRect/>
          <a:stretch>
            <a:fillRect/>
          </a:stretch>
        </p:blipFill>
        <p:spPr bwMode="auto">
          <a:xfrm>
            <a:off x="1" y="6208258"/>
            <a:ext cx="1835696" cy="649742"/>
          </a:xfrm>
          <a:prstGeom prst="rect">
            <a:avLst/>
          </a:prstGeom>
          <a:noFill/>
          <a:ln w="9525">
            <a:noFill/>
            <a:miter lim="800000"/>
            <a:headEnd/>
            <a:tailEnd/>
          </a:ln>
        </p:spPr>
      </p:pic>
      <p:pic>
        <p:nvPicPr>
          <p:cNvPr id="10" name="Think College(改訂完成版5).mp4">
            <a:hlinkClick r:id="" action="ppaction://media"/>
          </p:cNvPr>
          <p:cNvPicPr>
            <a:picLocks noChangeAspect="1"/>
          </p:cNvPicPr>
          <p:nvPr>
            <a:videoFile r:link="rId1"/>
            <p:extLst>
              <p:ext uri="{DAA4B4D4-6D71-4841-9C94-3DE7FCFB9230}">
                <p14:media xmlns:p14="http://schemas.microsoft.com/office/powerpoint/2010/main" xmlns="" r:link="rId4"/>
              </p:ext>
            </p:extLst>
          </p:nvPr>
        </p:nvPicPr>
        <p:blipFill>
          <a:blip r:embed="rId5" cstate="print"/>
          <a:stretch>
            <a:fillRect/>
          </a:stretch>
        </p:blipFill>
        <p:spPr>
          <a:xfrm>
            <a:off x="1187624" y="1052736"/>
            <a:ext cx="6840760" cy="5130570"/>
          </a:xfrm>
          <a:prstGeom prst="rect">
            <a:avLst/>
          </a:prstGeom>
        </p:spPr>
      </p:pic>
      <p:sp>
        <p:nvSpPr>
          <p:cNvPr id="6" name="テキスト ボックス 5"/>
          <p:cNvSpPr txBox="1"/>
          <p:nvPr/>
        </p:nvSpPr>
        <p:spPr>
          <a:xfrm>
            <a:off x="1331640" y="2780928"/>
            <a:ext cx="6624737" cy="1200329"/>
          </a:xfrm>
          <a:prstGeom prst="rect">
            <a:avLst/>
          </a:prstGeom>
          <a:noFill/>
        </p:spPr>
        <p:txBody>
          <a:bodyPr wrap="square">
            <a:spAutoFit/>
          </a:bodyPr>
          <a:lstStyle/>
          <a:p>
            <a:pPr algn="ctr">
              <a:defRPr/>
            </a:pPr>
            <a:r>
              <a:rPr lang="ja-JP" altLang="en-US" sz="3600" dirty="0">
                <a:solidFill>
                  <a:srgbClr val="FFFF00"/>
                </a:solidFill>
                <a:effectLst>
                  <a:outerShdw blurRad="38100" dist="38100" dir="2700000" algn="tl">
                    <a:srgbClr val="000000">
                      <a:alpha val="43137"/>
                    </a:srgbClr>
                  </a:outerShdw>
                </a:effectLst>
                <a:ea typeface="ＤＦ特太ゴシック体" pitchFamily="1" charset="-128"/>
              </a:rPr>
              <a:t>大学生活をエンジョイする</a:t>
            </a:r>
            <a:endParaRPr lang="en-US" altLang="ja-JP" sz="3600" dirty="0">
              <a:solidFill>
                <a:srgbClr val="FFFF00"/>
              </a:solidFill>
              <a:effectLst>
                <a:outerShdw blurRad="38100" dist="38100" dir="2700000" algn="tl">
                  <a:srgbClr val="000000">
                    <a:alpha val="43137"/>
                  </a:srgbClr>
                </a:outerShdw>
              </a:effectLst>
              <a:ea typeface="ＤＦ特太ゴシック体" pitchFamily="1" charset="-128"/>
            </a:endParaRPr>
          </a:p>
          <a:p>
            <a:pPr algn="ctr">
              <a:defRPr/>
            </a:pPr>
            <a:r>
              <a:rPr lang="ja-JP" altLang="en-US" sz="3600" dirty="0">
                <a:solidFill>
                  <a:srgbClr val="FFFF00"/>
                </a:solidFill>
                <a:effectLst>
                  <a:outerShdw blurRad="38100" dist="38100" dir="2700000" algn="tl">
                    <a:srgbClr val="000000">
                      <a:alpha val="43137"/>
                    </a:srgbClr>
                  </a:outerShdw>
                </a:effectLst>
                <a:ea typeface="ＤＦ特太ゴシック体" pitchFamily="1" charset="-128"/>
              </a:rPr>
              <a:t>アメリカの知的</a:t>
            </a:r>
            <a:r>
              <a:rPr lang="ja-JP" altLang="en-US" sz="3600" dirty="0" err="1">
                <a:solidFill>
                  <a:srgbClr val="FFFF00"/>
                </a:solidFill>
                <a:effectLst>
                  <a:outerShdw blurRad="38100" dist="38100" dir="2700000" algn="tl">
                    <a:srgbClr val="000000">
                      <a:alpha val="43137"/>
                    </a:srgbClr>
                  </a:outerShdw>
                </a:effectLst>
                <a:ea typeface="ＤＦ特太ゴシック体" pitchFamily="1" charset="-128"/>
              </a:rPr>
              <a:t>障がい</a:t>
            </a:r>
            <a:r>
              <a:rPr lang="ja-JP" altLang="en-US" sz="3600" dirty="0">
                <a:solidFill>
                  <a:srgbClr val="FFFF00"/>
                </a:solidFill>
                <a:effectLst>
                  <a:outerShdw blurRad="38100" dist="38100" dir="2700000" algn="tl">
                    <a:srgbClr val="000000">
                      <a:alpha val="43137"/>
                    </a:srgbClr>
                  </a:outerShdw>
                </a:effectLst>
                <a:ea typeface="ＤＦ特太ゴシック体" pitchFamily="1" charset="-128"/>
              </a:rPr>
              <a:t>者</a:t>
            </a:r>
          </a:p>
        </p:txBody>
      </p:sp>
    </p:spTree>
  </p:cSld>
  <p:clrMapOvr>
    <a:masterClrMapping/>
  </p:clrMapOvr>
  <p:transition spd="med">
    <p:wipe dir="r"/>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Autofit/>
          </a:bodyPr>
          <a:lstStyle/>
          <a:p>
            <a:pPr algn="l"/>
            <a:r>
              <a:rPr lang="en-US" altLang="ja-JP" sz="2400" dirty="0" smtClean="0">
                <a:ea typeface="ＭＳ Ｐゴシック" panose="020B0600070205080204" pitchFamily="50" charset="-128"/>
              </a:rPr>
              <a:t>2014</a:t>
            </a:r>
            <a:r>
              <a:rPr lang="ja-JP" altLang="en-US" sz="2400" dirty="0" smtClean="0">
                <a:ea typeface="ＭＳ Ｐゴシック" panose="020B0600070205080204" pitchFamily="50" charset="-128"/>
              </a:rPr>
              <a:t>年</a:t>
            </a:r>
            <a:r>
              <a:rPr lang="en-US" altLang="ja-JP" sz="2400" dirty="0" smtClean="0">
                <a:ea typeface="ＭＳ Ｐゴシック" panose="020B0600070205080204" pitchFamily="50" charset="-128"/>
              </a:rPr>
              <a:t>1</a:t>
            </a:r>
            <a:r>
              <a:rPr lang="ja-JP" altLang="en-US" sz="2400" dirty="0" smtClean="0">
                <a:ea typeface="ＭＳ Ｐゴシック" panose="020B0600070205080204" pitchFamily="50" charset="-128"/>
              </a:rPr>
              <a:t>月</a:t>
            </a:r>
            <a:r>
              <a:rPr lang="en-US" altLang="ja-JP" sz="2400" dirty="0" smtClean="0">
                <a:ea typeface="ＭＳ Ｐゴシック" panose="020B0600070205080204" pitchFamily="50" charset="-128"/>
              </a:rPr>
              <a:t>20</a:t>
            </a:r>
            <a:r>
              <a:rPr lang="ja-JP" altLang="en-US" sz="2400" dirty="0" smtClean="0">
                <a:ea typeface="ＭＳ Ｐゴシック" panose="020B0600070205080204" pitchFamily="50" charset="-128"/>
              </a:rPr>
              <a:t>日日本も「障害者権利条約」を批准</a:t>
            </a:r>
            <a:endParaRPr kumimoji="1" lang="ja-JP" altLang="en-US" sz="2400" dirty="0"/>
          </a:p>
        </p:txBody>
      </p:sp>
      <p:cxnSp>
        <p:nvCxnSpPr>
          <p:cNvPr id="4" name="直線コネクタ 3"/>
          <p:cNvCxnSpPr/>
          <p:nvPr/>
        </p:nvCxnSpPr>
        <p:spPr>
          <a:xfrm>
            <a:off x="323528" y="836712"/>
            <a:ext cx="8496944" cy="0"/>
          </a:xfrm>
          <a:prstGeom prst="line">
            <a:avLst/>
          </a:prstGeom>
          <a:ln w="889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1" y="6208258"/>
            <a:ext cx="1835696" cy="64974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a:xfrm>
            <a:off x="251520" y="1052736"/>
            <a:ext cx="8637910" cy="5040560"/>
          </a:xfrm>
          <a:prstGeom prst="rect">
            <a:avLst/>
          </a:prstGeom>
          <a:noFill/>
        </p:spPr>
      </p:pic>
      <p:sp>
        <p:nvSpPr>
          <p:cNvPr id="6" name="正方形/長方形 5"/>
          <p:cNvSpPr/>
          <p:nvPr/>
        </p:nvSpPr>
        <p:spPr>
          <a:xfrm>
            <a:off x="608510" y="3645024"/>
            <a:ext cx="1308310" cy="2238834"/>
          </a:xfrm>
          <a:prstGeom prst="rect">
            <a:avLst/>
          </a:prstGeom>
          <a:solidFill>
            <a:srgbClr val="FF0000">
              <a:alpha val="20000"/>
            </a:srgb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 name="正方形/長方形 6"/>
          <p:cNvSpPr/>
          <p:nvPr/>
        </p:nvSpPr>
        <p:spPr>
          <a:xfrm>
            <a:off x="1904654" y="5373216"/>
            <a:ext cx="275434" cy="557789"/>
          </a:xfrm>
          <a:prstGeom prst="rect">
            <a:avLst/>
          </a:prstGeom>
          <a:solidFill>
            <a:srgbClr val="FF0000">
              <a:alpha val="20000"/>
            </a:srgb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8" name="正方形/長方形 7"/>
          <p:cNvSpPr/>
          <p:nvPr/>
        </p:nvSpPr>
        <p:spPr>
          <a:xfrm>
            <a:off x="320478" y="3645024"/>
            <a:ext cx="275434" cy="876526"/>
          </a:xfrm>
          <a:prstGeom prst="rect">
            <a:avLst/>
          </a:prstGeom>
          <a:solidFill>
            <a:srgbClr val="FF0000">
              <a:alpha val="20000"/>
            </a:srgb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9" name="Picture 2" descr="国連法務局のビジャルパンド課長に障害者権利条約の批准書を提出する吉川元偉国連大使（2014年1月20日、ニューヨークの国連本部で）"/>
          <p:cNvPicPr>
            <a:picLocks noChangeAspect="1" noChangeArrowheads="1"/>
          </p:cNvPicPr>
          <p:nvPr/>
        </p:nvPicPr>
        <p:blipFill>
          <a:blip r:embed="rId4" cstate="print"/>
          <a:srcRect/>
          <a:stretch>
            <a:fillRect/>
          </a:stretch>
        </p:blipFill>
        <p:spPr bwMode="auto">
          <a:xfrm>
            <a:off x="968550" y="1340768"/>
            <a:ext cx="2762250" cy="2136010"/>
          </a:xfrm>
          <a:prstGeom prst="rect">
            <a:avLst/>
          </a:prstGeom>
          <a:noFill/>
        </p:spPr>
      </p:pic>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1337</Words>
  <Application>Microsoft Office PowerPoint</Application>
  <PresentationFormat>画面に合わせる (4:3)</PresentationFormat>
  <Paragraphs>234</Paragraphs>
  <Slides>19</Slides>
  <Notes>0</Notes>
  <HiddenSlides>0</HiddenSlides>
  <MMClips>1</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Office テーマ</vt:lpstr>
      <vt:lpstr>障がい者所得倍増議員連盟ヒアリング</vt:lpstr>
      <vt:lpstr>社会福祉法人鞍手ゆたか福祉会のプロフィール</vt:lpstr>
      <vt:lpstr>私の娘と「カレッジ」設立のきっかけ</vt:lpstr>
      <vt:lpstr>知的障がい者の生きづらさと教育年限の短さ</vt:lpstr>
      <vt:lpstr>諸外国での知的障がい者の大学進学状況</vt:lpstr>
      <vt:lpstr>アメリカの大学の知的障がい者受け入れ状況</vt:lpstr>
      <vt:lpstr>マサチューセッツ州立大学・レズリー大学 ＵＣＬＡ（ｶﾘﾌｫﾙﾆｱ州立大学ﾛｻﾝｾﾞﾙｽ校)など視察</vt:lpstr>
      <vt:lpstr>アメリカの知的障がい者の大学生活の様子</vt:lpstr>
      <vt:lpstr>2014年1月20日日本も「障害者権利条約」を批准</vt:lpstr>
      <vt:lpstr>「カレッジ」で学ぶ青年たち</vt:lpstr>
      <vt:lpstr>カレッジで青春を謳歌し、大人への階段を上る学生たち</vt:lpstr>
      <vt:lpstr>カレッジの４つの目標</vt:lpstr>
      <vt:lpstr>カレッジの教育目標</vt:lpstr>
      <vt:lpstr>普通科「教養課程」の時間割</vt:lpstr>
      <vt:lpstr>大学との交流</vt:lpstr>
      <vt:lpstr>知的障がい者の高等教育権保障の今後の展望</vt:lpstr>
      <vt:lpstr>アメリカの大学をモデルにした今後の方向性（私案）</vt:lpstr>
      <vt:lpstr>本のご紹介（平成27年10月10日発行）</vt:lpstr>
      <vt:lpstr>スライド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障がい者所得倍増議員連盟ヒアリング</dc:title>
  <dc:creator>kyf</dc:creator>
  <cp:lastModifiedBy>鞍手ゆたか福祉会PC23</cp:lastModifiedBy>
  <cp:revision>29</cp:revision>
  <cp:lastPrinted>2015-09-08T03:46:30Z</cp:lastPrinted>
  <dcterms:created xsi:type="dcterms:W3CDTF">2015-09-07T14:07:18Z</dcterms:created>
  <dcterms:modified xsi:type="dcterms:W3CDTF">2015-09-08T07:36:34Z</dcterms:modified>
</cp:coreProperties>
</file>